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92" r:id="rId4"/>
    <p:sldId id="258" r:id="rId5"/>
    <p:sldId id="259" r:id="rId6"/>
    <p:sldId id="260" r:id="rId7"/>
    <p:sldId id="293" r:id="rId8"/>
    <p:sldId id="297" r:id="rId9"/>
    <p:sldId id="294" r:id="rId10"/>
    <p:sldId id="29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0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BE8433-FDE6-44CA-9CB5-A772F9F97FDF}" type="datetimeFigureOut">
              <a:rPr lang="en-US" smtClean="0"/>
              <a:t>3/24/2020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637DB6-00A4-4CEE-9DFF-6ABE7826FC69}" type="slidenum">
              <a:rPr lang="en-US" smtClean="0"/>
              <a:t>‹#›</a:t>
            </a:fld>
            <a:endParaRPr lang="en-US"/>
          </a:p>
        </p:txBody>
      </p:sp>
    </p:spTree>
    <p:extLst>
      <p:ext uri="{BB962C8B-B14F-4D97-AF65-F5344CB8AC3E}">
        <p14:creationId xmlns:p14="http://schemas.microsoft.com/office/powerpoint/2010/main" val="1650594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637DB6-00A4-4CEE-9DFF-6ABE7826FC69}" type="slidenum">
              <a:rPr lang="en-US" smtClean="0"/>
              <a:t>2</a:t>
            </a:fld>
            <a:endParaRPr lang="en-US"/>
          </a:p>
        </p:txBody>
      </p:sp>
    </p:spTree>
    <p:extLst>
      <p:ext uri="{BB962C8B-B14F-4D97-AF65-F5344CB8AC3E}">
        <p14:creationId xmlns:p14="http://schemas.microsoft.com/office/powerpoint/2010/main" val="3284606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AutoShape 2" descr="Image result for LO GO TRUONG THCS THANH XUÂN TRU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LO GO TRUONG THCS THANH XUÂN TRU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950" y="-1"/>
            <a:ext cx="1714499" cy="1714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807027" y="2052032"/>
            <a:ext cx="76962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WELCOME TO OUR CLASS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8"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1219077">
            <a:off x="8667608" y="214745"/>
            <a:ext cx="579437" cy="220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descr="729747d8za2kbusq"/>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5919788"/>
            <a:ext cx="1600200"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729747d8za2kbusq">
            <a:hlinkClick r:id="" action="ppaction://noaction"/>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5919788"/>
            <a:ext cx="1600200"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9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405731" y="-918369"/>
            <a:ext cx="579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2" descr="nhom ho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7501731" y="-948531"/>
            <a:ext cx="579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8565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143000"/>
            <a:ext cx="9144000" cy="3046988"/>
          </a:xfrm>
          <a:prstGeom prst="rect">
            <a:avLst/>
          </a:prstGeom>
          <a:noFill/>
        </p:spPr>
        <p:txBody>
          <a:bodyPr wrap="square" rtlCol="0">
            <a:spAutoFit/>
          </a:bodyPr>
          <a:lstStyle/>
          <a:p>
            <a:pPr lvl="0"/>
            <a:r>
              <a:rPr lang="vi-VN" sz="2400" dirty="0"/>
              <a:t>1. Hanoi is large, Bangkok is larger and Tokyo is the largest.</a:t>
            </a:r>
            <a:br>
              <a:rPr lang="vi-VN" sz="2400" dirty="0"/>
            </a:br>
            <a:r>
              <a:rPr lang="vi-VN" sz="2400" b="1" i="1" dirty="0"/>
              <a:t>→</a:t>
            </a:r>
            <a:r>
              <a:rPr lang="vi-VN" sz="2400" dirty="0"/>
              <a:t> Tokyo 				the three cities.</a:t>
            </a:r>
            <a:br>
              <a:rPr lang="vi-VN" sz="2400" dirty="0"/>
            </a:br>
            <a:r>
              <a:rPr lang="vi-VN" sz="2400" dirty="0"/>
              <a:t/>
            </a:r>
            <a:br>
              <a:rPr lang="vi-VN" sz="2400" dirty="0"/>
            </a:br>
            <a:r>
              <a:rPr lang="vi-VN" sz="2400" dirty="0"/>
              <a:t>2. The garden is behind Lan’s house.</a:t>
            </a:r>
            <a:br>
              <a:rPr lang="vi-VN" sz="2400" dirty="0"/>
            </a:br>
            <a:r>
              <a:rPr lang="vi-VN" sz="2400" b="1" i="1" dirty="0"/>
              <a:t>→</a:t>
            </a:r>
            <a:r>
              <a:rPr lang="vi-VN" sz="2400" dirty="0"/>
              <a:t> Lan’s house</a:t>
            </a:r>
            <a:br>
              <a:rPr lang="vi-VN" sz="2400" dirty="0"/>
            </a:br>
            <a:r>
              <a:rPr lang="vi-VN" sz="2400" dirty="0"/>
              <a:t/>
            </a:r>
            <a:br>
              <a:rPr lang="vi-VN" sz="2400" dirty="0"/>
            </a:br>
            <a:r>
              <a:rPr lang="vi-VN" sz="2400" dirty="0"/>
              <a:t>3. Please tell me something about your school.</a:t>
            </a:r>
            <a:br>
              <a:rPr lang="vi-VN" sz="2400" dirty="0"/>
            </a:br>
            <a:r>
              <a:rPr lang="vi-VN" sz="2400" b="1" i="1" dirty="0"/>
              <a:t>→ </a:t>
            </a:r>
            <a:r>
              <a:rPr lang="vi-VN" sz="2400" dirty="0"/>
              <a:t>Can </a:t>
            </a:r>
            <a:endParaRPr lang="en-US" sz="2400" dirty="0">
              <a:latin typeface="Times New Roman" pitchFamily="18" charset="0"/>
              <a:cs typeface="Times New Roman" pitchFamily="18" charset="0"/>
            </a:endParaRPr>
          </a:p>
        </p:txBody>
      </p:sp>
      <p:sp>
        <p:nvSpPr>
          <p:cNvPr id="13" name="Rectangle 12"/>
          <p:cNvSpPr/>
          <p:nvPr/>
        </p:nvSpPr>
        <p:spPr>
          <a:xfrm>
            <a:off x="938644" y="3810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D</a:t>
            </a:r>
            <a:r>
              <a:rPr lang="en-US" sz="2400" b="1" dirty="0" smtClean="0">
                <a:latin typeface="Times New Roman" pitchFamily="18" charset="0"/>
                <a:cs typeface="Times New Roman" pitchFamily="18" charset="0"/>
              </a:rPr>
              <a:t>. WRITING </a:t>
            </a:r>
            <a:endParaRPr lang="en-US" sz="2400" dirty="0">
              <a:latin typeface="Times New Roman" pitchFamily="18" charset="0"/>
              <a:cs typeface="Times New Roman" pitchFamily="18" charset="0"/>
            </a:endParaRPr>
          </a:p>
        </p:txBody>
      </p:sp>
      <p:sp>
        <p:nvSpPr>
          <p:cNvPr id="15" name="Rectangle 14"/>
          <p:cNvSpPr/>
          <p:nvPr/>
        </p:nvSpPr>
        <p:spPr>
          <a:xfrm>
            <a:off x="917862" y="765675"/>
            <a:ext cx="8226138" cy="461665"/>
          </a:xfrm>
          <a:prstGeom prst="rect">
            <a:avLst/>
          </a:prstGeom>
        </p:spPr>
        <p:txBody>
          <a:bodyPr wrap="square">
            <a:spAutoFit/>
          </a:bodyPr>
          <a:lstStyle/>
          <a:p>
            <a:r>
              <a:rPr lang="vi-VN" sz="2400" b="1" dirty="0">
                <a:latin typeface="+mj-lt"/>
              </a:rPr>
              <a:t>VI. Rewrite the sentences so that its meaning stays the </a:t>
            </a:r>
            <a:r>
              <a:rPr lang="vi-VN" sz="2400" b="1" dirty="0" smtClean="0">
                <a:latin typeface="+mj-lt"/>
              </a:rPr>
              <a:t>same</a:t>
            </a:r>
            <a:r>
              <a:rPr lang="en-US" sz="2400" dirty="0" smtClean="0">
                <a:latin typeface="+mj-lt"/>
              </a:rPr>
              <a:t>.</a:t>
            </a:r>
            <a:endParaRPr lang="en-US" sz="2400" dirty="0">
              <a:latin typeface="+mj-lt"/>
              <a:cs typeface="Times New Roman" pitchFamily="18" charset="0"/>
            </a:endParaRPr>
          </a:p>
        </p:txBody>
      </p:sp>
      <p:sp>
        <p:nvSpPr>
          <p:cNvPr id="17" name="TextBox 16"/>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sp>
        <p:nvSpPr>
          <p:cNvPr id="18" name="TextBox 17"/>
          <p:cNvSpPr txBox="1"/>
          <p:nvPr/>
        </p:nvSpPr>
        <p:spPr>
          <a:xfrm>
            <a:off x="1710680" y="1461655"/>
            <a:ext cx="4032448" cy="523220"/>
          </a:xfrm>
          <a:prstGeom prst="rect">
            <a:avLst/>
          </a:prstGeom>
          <a:noFill/>
        </p:spPr>
        <p:txBody>
          <a:bodyPr wrap="square" rtlCol="0">
            <a:spAutoFit/>
          </a:bodyPr>
          <a:lstStyle/>
          <a:p>
            <a:r>
              <a:rPr lang="vi-VN" sz="2800" b="1" dirty="0">
                <a:solidFill>
                  <a:srgbClr val="FF0000"/>
                </a:solidFill>
                <a:latin typeface="+mj-lt"/>
              </a:rPr>
              <a:t>is the largest of </a:t>
            </a:r>
          </a:p>
        </p:txBody>
      </p:sp>
      <p:sp>
        <p:nvSpPr>
          <p:cNvPr id="19" name="TextBox 18"/>
          <p:cNvSpPr txBox="1"/>
          <p:nvPr/>
        </p:nvSpPr>
        <p:spPr>
          <a:xfrm>
            <a:off x="2142728" y="2563090"/>
            <a:ext cx="4032448" cy="523220"/>
          </a:xfrm>
          <a:prstGeom prst="rect">
            <a:avLst/>
          </a:prstGeom>
          <a:noFill/>
        </p:spPr>
        <p:txBody>
          <a:bodyPr wrap="square" rtlCol="0">
            <a:spAutoFit/>
          </a:bodyPr>
          <a:lstStyle/>
          <a:p>
            <a:r>
              <a:rPr lang="vi-VN" sz="2800" b="1" dirty="0">
                <a:solidFill>
                  <a:srgbClr val="FF0000"/>
                </a:solidFill>
                <a:latin typeface="+mj-lt"/>
              </a:rPr>
              <a:t>is </a:t>
            </a:r>
            <a:r>
              <a:rPr lang="vi-VN" sz="2800" b="1" dirty="0" smtClean="0">
                <a:solidFill>
                  <a:srgbClr val="FF0000"/>
                </a:solidFill>
                <a:latin typeface="+mj-lt"/>
              </a:rPr>
              <a:t>in front of the garden. </a:t>
            </a:r>
            <a:endParaRPr lang="vi-VN" sz="2800" b="1" dirty="0">
              <a:solidFill>
                <a:srgbClr val="FF0000"/>
              </a:solidFill>
              <a:latin typeface="+mj-lt"/>
            </a:endParaRPr>
          </a:p>
        </p:txBody>
      </p:sp>
      <p:sp>
        <p:nvSpPr>
          <p:cNvPr id="20" name="TextBox 19"/>
          <p:cNvSpPr txBox="1"/>
          <p:nvPr/>
        </p:nvSpPr>
        <p:spPr>
          <a:xfrm>
            <a:off x="1079848" y="3657600"/>
            <a:ext cx="6768752" cy="523220"/>
          </a:xfrm>
          <a:prstGeom prst="rect">
            <a:avLst/>
          </a:prstGeom>
          <a:noFill/>
        </p:spPr>
        <p:txBody>
          <a:bodyPr wrap="square" rtlCol="0">
            <a:spAutoFit/>
          </a:bodyPr>
          <a:lstStyle/>
          <a:p>
            <a:r>
              <a:rPr lang="vi-VN" sz="2800" b="1" dirty="0" smtClean="0">
                <a:solidFill>
                  <a:srgbClr val="FF0000"/>
                </a:solidFill>
                <a:latin typeface="+mj-lt"/>
              </a:rPr>
              <a:t>you tell me something about your school? </a:t>
            </a:r>
            <a:endParaRPr lang="vi-VN" sz="2800" b="1" dirty="0">
              <a:solidFill>
                <a:srgbClr val="FF0000"/>
              </a:solidFill>
              <a:latin typeface="+mj-lt"/>
            </a:endParaRPr>
          </a:p>
        </p:txBody>
      </p:sp>
    </p:spTree>
    <p:extLst>
      <p:ext uri="{BB962C8B-B14F-4D97-AF65-F5344CB8AC3E}">
        <p14:creationId xmlns:p14="http://schemas.microsoft.com/office/powerpoint/2010/main" val="152067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2153214" y="1567053"/>
            <a:ext cx="421932" cy="3950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38644" y="501315"/>
            <a:ext cx="7595756" cy="461665"/>
          </a:xfrm>
          <a:prstGeom prst="rect">
            <a:avLst/>
          </a:prstGeom>
          <a:noFill/>
        </p:spPr>
        <p:txBody>
          <a:bodyPr wrap="square" rtlCol="0">
            <a:spAutoFit/>
          </a:bodyPr>
          <a:lstStyle/>
          <a:p>
            <a:r>
              <a:rPr lang="en-US" sz="2400" b="1" dirty="0">
                <a:latin typeface="Times New Roman" pitchFamily="18" charset="0"/>
                <a:cs typeface="Times New Roman" pitchFamily="18" charset="0"/>
              </a:rPr>
              <a:t>PART </a:t>
            </a:r>
            <a:r>
              <a:rPr lang="en-US" sz="2400" b="1" dirty="0" smtClean="0">
                <a:latin typeface="Times New Roman" pitchFamily="18" charset="0"/>
                <a:cs typeface="Times New Roman" pitchFamily="18" charset="0"/>
              </a:rPr>
              <a:t>1. </a:t>
            </a:r>
            <a:r>
              <a:rPr lang="en-US" sz="2400" b="1" dirty="0">
                <a:latin typeface="Times New Roman" pitchFamily="18" charset="0"/>
                <a:cs typeface="Times New Roman" pitchFamily="18" charset="0"/>
              </a:rPr>
              <a:t>PHONETICS </a:t>
            </a:r>
            <a:endParaRPr lang="en-US" sz="2400" dirty="0">
              <a:latin typeface="Times New Roman" pitchFamily="18" charset="0"/>
              <a:cs typeface="Times New Roman" pitchFamily="18" charset="0"/>
            </a:endParaRPr>
          </a:p>
        </p:txBody>
      </p:sp>
      <p:sp>
        <p:nvSpPr>
          <p:cNvPr id="5" name="TextBox 4"/>
          <p:cNvSpPr txBox="1"/>
          <p:nvPr/>
        </p:nvSpPr>
        <p:spPr>
          <a:xfrm>
            <a:off x="0" y="1063823"/>
            <a:ext cx="90678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 Find the word which has a different sound in the underlined part. </a:t>
            </a:r>
            <a:endParaRPr lang="en-US" sz="2400" dirty="0">
              <a:latin typeface="Times New Roman" pitchFamily="18" charset="0"/>
              <a:cs typeface="Times New Roman" pitchFamily="18" charset="0"/>
            </a:endParaRPr>
          </a:p>
        </p:txBody>
      </p:sp>
      <p:sp>
        <p:nvSpPr>
          <p:cNvPr id="7" name="TextBox 6"/>
          <p:cNvSpPr txBox="1"/>
          <p:nvPr/>
        </p:nvSpPr>
        <p:spPr>
          <a:xfrm>
            <a:off x="0" y="1404878"/>
            <a:ext cx="9067800" cy="2862322"/>
          </a:xfrm>
          <a:prstGeom prst="rect">
            <a:avLst/>
          </a:prstGeom>
          <a:noFill/>
        </p:spPr>
        <p:txBody>
          <a:bodyPr wrap="square" rtlCol="0">
            <a:spAutoFit/>
          </a:bodyPr>
          <a:lstStyle/>
          <a:p>
            <a:pPr>
              <a:lnSpc>
                <a:spcPct val="150000"/>
              </a:lnSpc>
            </a:pPr>
            <a:r>
              <a:rPr lang="vi-VN" sz="2400" dirty="0">
                <a:latin typeface="+mj-lt"/>
              </a:rPr>
              <a:t>1. A. </a:t>
            </a:r>
            <a:r>
              <a:rPr lang="vi-VN" sz="2400" dirty="0" smtClean="0">
                <a:latin typeface="+mj-lt"/>
              </a:rPr>
              <a:t>c</a:t>
            </a:r>
            <a:r>
              <a:rPr lang="vi-VN" sz="2400" u="sng" dirty="0" smtClean="0">
                <a:latin typeface="+mj-lt"/>
              </a:rPr>
              <a:t>o</a:t>
            </a:r>
            <a:r>
              <a:rPr lang="vi-VN" sz="2400" dirty="0" smtClean="0">
                <a:latin typeface="+mj-lt"/>
              </a:rPr>
              <a:t>ld</a:t>
            </a:r>
            <a:r>
              <a:rPr lang="en-US" sz="2400" dirty="0" smtClean="0">
                <a:latin typeface="+mj-lt"/>
              </a:rPr>
              <a:t> </a:t>
            </a:r>
            <a:r>
              <a:rPr lang="vi-VN" sz="2400" dirty="0">
                <a:latin typeface="+mj-lt"/>
              </a:rPr>
              <a:t>	</a:t>
            </a:r>
            <a:r>
              <a:rPr lang="en-US" sz="2400" dirty="0" smtClean="0">
                <a:latin typeface="+mj-lt"/>
              </a:rPr>
              <a:t>     </a:t>
            </a:r>
            <a:r>
              <a:rPr lang="vi-VN" sz="2400" dirty="0" smtClean="0">
                <a:latin typeface="+mj-lt"/>
              </a:rPr>
              <a:t>B</a:t>
            </a:r>
            <a:r>
              <a:rPr lang="vi-VN" sz="2400" dirty="0">
                <a:latin typeface="+mj-lt"/>
              </a:rPr>
              <a:t>. v</a:t>
            </a:r>
            <a:r>
              <a:rPr lang="vi-VN" sz="2400" u="sng" dirty="0">
                <a:latin typeface="+mj-lt"/>
              </a:rPr>
              <a:t>o</a:t>
            </a:r>
            <a:r>
              <a:rPr lang="vi-VN" sz="2400" dirty="0">
                <a:latin typeface="+mj-lt"/>
              </a:rPr>
              <a:t>lleyball	</a:t>
            </a:r>
            <a:r>
              <a:rPr lang="vi-VN" sz="2400" dirty="0" smtClean="0">
                <a:latin typeface="+mj-lt"/>
              </a:rPr>
              <a:t>C</a:t>
            </a:r>
            <a:r>
              <a:rPr lang="vi-VN" sz="2400" dirty="0">
                <a:latin typeface="+mj-lt"/>
              </a:rPr>
              <a:t>. teleph</a:t>
            </a:r>
            <a:r>
              <a:rPr lang="vi-VN" sz="2400" u="sng" dirty="0">
                <a:latin typeface="+mj-lt"/>
              </a:rPr>
              <a:t>o</a:t>
            </a:r>
            <a:r>
              <a:rPr lang="vi-VN" sz="2400" dirty="0">
                <a:latin typeface="+mj-lt"/>
              </a:rPr>
              <a:t>ne		D. </a:t>
            </a:r>
            <a:r>
              <a:rPr lang="vi-VN" sz="2400" u="sng" dirty="0">
                <a:latin typeface="+mj-lt"/>
              </a:rPr>
              <a:t>o</a:t>
            </a:r>
            <a:r>
              <a:rPr lang="vi-VN" sz="2400" dirty="0">
                <a:latin typeface="+mj-lt"/>
              </a:rPr>
              <a:t>pen</a:t>
            </a:r>
            <a:endParaRPr lang="en-US" sz="2400" dirty="0">
              <a:latin typeface="+mj-lt"/>
            </a:endParaRPr>
          </a:p>
          <a:p>
            <a:pPr>
              <a:lnSpc>
                <a:spcPct val="150000"/>
              </a:lnSpc>
            </a:pPr>
            <a:r>
              <a:rPr lang="vi-VN" sz="2400" dirty="0">
                <a:latin typeface="+mj-lt"/>
              </a:rPr>
              <a:t>2. A. </a:t>
            </a:r>
            <a:r>
              <a:rPr lang="vi-VN" sz="2400" dirty="0" smtClean="0">
                <a:latin typeface="+mj-lt"/>
              </a:rPr>
              <a:t>m</a:t>
            </a:r>
            <a:r>
              <a:rPr lang="vi-VN" sz="2400" u="sng" dirty="0" smtClean="0">
                <a:latin typeface="+mj-lt"/>
              </a:rPr>
              <a:t>ea</a:t>
            </a:r>
            <a:r>
              <a:rPr lang="vi-VN" sz="2400" dirty="0" smtClean="0">
                <a:latin typeface="+mj-lt"/>
              </a:rPr>
              <a:t>t</a:t>
            </a:r>
            <a:r>
              <a:rPr lang="en-US" sz="2400" dirty="0" smtClean="0">
                <a:latin typeface="+mj-lt"/>
              </a:rPr>
              <a:t>              </a:t>
            </a:r>
            <a:r>
              <a:rPr lang="vi-VN" sz="2400" dirty="0" smtClean="0">
                <a:latin typeface="+mj-lt"/>
              </a:rPr>
              <a:t>B</a:t>
            </a:r>
            <a:r>
              <a:rPr lang="vi-VN" sz="2400" dirty="0">
                <a:latin typeface="+mj-lt"/>
              </a:rPr>
              <a:t>. r</a:t>
            </a:r>
            <a:r>
              <a:rPr lang="vi-VN" sz="2400" u="sng" dirty="0">
                <a:latin typeface="+mj-lt"/>
              </a:rPr>
              <a:t>ea</a:t>
            </a:r>
            <a:r>
              <a:rPr lang="vi-VN" sz="2400" dirty="0">
                <a:latin typeface="+mj-lt"/>
              </a:rPr>
              <a:t>ding		C. br</a:t>
            </a:r>
            <a:r>
              <a:rPr lang="vi-VN" sz="2400" u="sng" dirty="0">
                <a:latin typeface="+mj-lt"/>
              </a:rPr>
              <a:t>ea</a:t>
            </a:r>
            <a:r>
              <a:rPr lang="vi-VN" sz="2400" dirty="0">
                <a:latin typeface="+mj-lt"/>
              </a:rPr>
              <a:t>d		D. s</a:t>
            </a:r>
            <a:r>
              <a:rPr lang="vi-VN" sz="2400" u="sng" dirty="0">
                <a:latin typeface="+mj-lt"/>
              </a:rPr>
              <a:t>ea</a:t>
            </a:r>
            <a:r>
              <a:rPr lang="vi-VN" sz="2400" dirty="0">
                <a:latin typeface="+mj-lt"/>
              </a:rPr>
              <a:t>t</a:t>
            </a:r>
            <a:endParaRPr lang="en-US" sz="2400" dirty="0">
              <a:latin typeface="+mj-lt"/>
            </a:endParaRPr>
          </a:p>
          <a:p>
            <a:pPr>
              <a:lnSpc>
                <a:spcPct val="150000"/>
              </a:lnSpc>
            </a:pPr>
            <a:r>
              <a:rPr lang="vi-VN" sz="2400" dirty="0">
                <a:latin typeface="+mj-lt"/>
              </a:rPr>
              <a:t>3. A. write</a:t>
            </a:r>
            <a:r>
              <a:rPr lang="vi-VN" sz="2400" u="sng" dirty="0">
                <a:latin typeface="+mj-lt"/>
              </a:rPr>
              <a:t>s</a:t>
            </a:r>
            <a:r>
              <a:rPr lang="vi-VN" sz="2400" dirty="0">
                <a:latin typeface="+mj-lt"/>
              </a:rPr>
              <a:t>	</a:t>
            </a:r>
            <a:r>
              <a:rPr lang="en-US" sz="2400" dirty="0" smtClean="0">
                <a:latin typeface="+mj-lt"/>
              </a:rPr>
              <a:t>     </a:t>
            </a:r>
            <a:r>
              <a:rPr lang="vi-VN" sz="2400" dirty="0" smtClean="0">
                <a:latin typeface="+mj-lt"/>
              </a:rPr>
              <a:t>B</a:t>
            </a:r>
            <a:r>
              <a:rPr lang="vi-VN" sz="2400" dirty="0">
                <a:latin typeface="+mj-lt"/>
              </a:rPr>
              <a:t>. make</a:t>
            </a:r>
            <a:r>
              <a:rPr lang="vi-VN" sz="2400" i="1" u="sng" dirty="0">
                <a:latin typeface="+mj-lt"/>
              </a:rPr>
              <a:t>s</a:t>
            </a:r>
            <a:r>
              <a:rPr lang="vi-VN" sz="2400" dirty="0">
                <a:latin typeface="+mj-lt"/>
              </a:rPr>
              <a:t>		C. take</a:t>
            </a:r>
            <a:r>
              <a:rPr lang="vi-VN" sz="2400" u="sng" dirty="0">
                <a:latin typeface="+mj-lt"/>
              </a:rPr>
              <a:t>s</a:t>
            </a:r>
            <a:r>
              <a:rPr lang="vi-VN" sz="2400" dirty="0">
                <a:latin typeface="+mj-lt"/>
              </a:rPr>
              <a:t>		D. drive</a:t>
            </a:r>
            <a:r>
              <a:rPr lang="vi-VN" sz="2400" u="sng" dirty="0">
                <a:latin typeface="+mj-lt"/>
              </a:rPr>
              <a:t>s</a:t>
            </a:r>
            <a:endParaRPr lang="en-US" sz="2400" dirty="0">
              <a:latin typeface="+mj-lt"/>
            </a:endParaRPr>
          </a:p>
          <a:p>
            <a:pPr>
              <a:lnSpc>
                <a:spcPct val="150000"/>
              </a:lnSpc>
            </a:pPr>
            <a:r>
              <a:rPr lang="vi-VN" sz="2400" dirty="0">
                <a:latin typeface="+mj-lt"/>
              </a:rPr>
              <a:t>4. A. f</a:t>
            </a:r>
            <a:r>
              <a:rPr lang="vi-VN" sz="2400" u="sng" dirty="0">
                <a:latin typeface="+mj-lt"/>
              </a:rPr>
              <a:t>a</a:t>
            </a:r>
            <a:r>
              <a:rPr lang="vi-VN" sz="2400" dirty="0">
                <a:latin typeface="+mj-lt"/>
              </a:rPr>
              <a:t>vourite	</a:t>
            </a:r>
            <a:r>
              <a:rPr lang="en-US" sz="2400" dirty="0" smtClean="0">
                <a:latin typeface="+mj-lt"/>
              </a:rPr>
              <a:t>        </a:t>
            </a:r>
            <a:r>
              <a:rPr lang="vi-VN" sz="2400" dirty="0" smtClean="0">
                <a:latin typeface="+mj-lt"/>
              </a:rPr>
              <a:t>B</a:t>
            </a:r>
            <a:r>
              <a:rPr lang="vi-VN" sz="2400" dirty="0">
                <a:latin typeface="+mj-lt"/>
              </a:rPr>
              <a:t>. n</a:t>
            </a:r>
            <a:r>
              <a:rPr lang="vi-VN" sz="2400" u="sng" dirty="0">
                <a:latin typeface="+mj-lt"/>
              </a:rPr>
              <a:t>a</a:t>
            </a:r>
            <a:r>
              <a:rPr lang="vi-VN" sz="2400" dirty="0">
                <a:latin typeface="+mj-lt"/>
              </a:rPr>
              <a:t>me		C. h</a:t>
            </a:r>
            <a:r>
              <a:rPr lang="vi-VN" sz="2400" u="sng" dirty="0">
                <a:latin typeface="+mj-lt"/>
              </a:rPr>
              <a:t>a</a:t>
            </a:r>
            <a:r>
              <a:rPr lang="vi-VN" sz="2400" dirty="0">
                <a:latin typeface="+mj-lt"/>
              </a:rPr>
              <a:t>ppy		D. d</a:t>
            </a:r>
            <a:r>
              <a:rPr lang="vi-VN" sz="2400" u="sng" dirty="0">
                <a:latin typeface="+mj-lt"/>
              </a:rPr>
              <a:t>a</a:t>
            </a:r>
            <a:r>
              <a:rPr lang="vi-VN" sz="2400" dirty="0">
                <a:latin typeface="+mj-lt"/>
              </a:rPr>
              <a:t>nger</a:t>
            </a:r>
            <a:endParaRPr lang="en-US" sz="2400" dirty="0">
              <a:latin typeface="+mj-lt"/>
            </a:endParaRPr>
          </a:p>
          <a:p>
            <a:pPr>
              <a:lnSpc>
                <a:spcPct val="150000"/>
              </a:lnSpc>
            </a:pPr>
            <a:r>
              <a:rPr lang="vi-VN" sz="2400" dirty="0">
                <a:latin typeface="+mj-lt"/>
              </a:rPr>
              <a:t>5. A. </a:t>
            </a:r>
            <a:r>
              <a:rPr lang="vi-VN" sz="2400" u="sng" dirty="0">
                <a:latin typeface="+mj-lt"/>
              </a:rPr>
              <a:t>e</a:t>
            </a:r>
            <a:r>
              <a:rPr lang="vi-VN" sz="2400" dirty="0">
                <a:latin typeface="+mj-lt"/>
              </a:rPr>
              <a:t>nd	</a:t>
            </a:r>
            <a:r>
              <a:rPr lang="en-US" sz="2400" dirty="0" smtClean="0">
                <a:latin typeface="+mj-lt"/>
              </a:rPr>
              <a:t>     </a:t>
            </a:r>
            <a:r>
              <a:rPr lang="vi-VN" sz="2400" dirty="0" smtClean="0">
                <a:latin typeface="+mj-lt"/>
              </a:rPr>
              <a:t>B</a:t>
            </a:r>
            <a:r>
              <a:rPr lang="vi-VN" sz="2400" dirty="0">
                <a:latin typeface="+mj-lt"/>
              </a:rPr>
              <a:t>. h</a:t>
            </a:r>
            <a:r>
              <a:rPr lang="vi-VN" sz="2400" u="sng" dirty="0">
                <a:latin typeface="+mj-lt"/>
              </a:rPr>
              <a:t>e</a:t>
            </a:r>
            <a:r>
              <a:rPr lang="vi-VN" sz="2400" dirty="0">
                <a:latin typeface="+mj-lt"/>
              </a:rPr>
              <a:t>lp	</a:t>
            </a:r>
            <a:r>
              <a:rPr lang="en-US" sz="2400" dirty="0" smtClean="0">
                <a:latin typeface="+mj-lt"/>
              </a:rPr>
              <a:t>	</a:t>
            </a:r>
            <a:r>
              <a:rPr lang="vi-VN" sz="2400" dirty="0" smtClean="0">
                <a:latin typeface="+mj-lt"/>
              </a:rPr>
              <a:t>C</a:t>
            </a:r>
            <a:r>
              <a:rPr lang="vi-VN" sz="2400" dirty="0">
                <a:latin typeface="+mj-lt"/>
              </a:rPr>
              <a:t>. s</a:t>
            </a:r>
            <a:r>
              <a:rPr lang="vi-VN" sz="2400" u="sng" dirty="0">
                <a:latin typeface="+mj-lt"/>
              </a:rPr>
              <a:t>e</a:t>
            </a:r>
            <a:r>
              <a:rPr lang="vi-VN" sz="2400" dirty="0">
                <a:latin typeface="+mj-lt"/>
              </a:rPr>
              <a:t>t		</a:t>
            </a:r>
            <a:r>
              <a:rPr lang="en-US" sz="2400" dirty="0" smtClean="0">
                <a:latin typeface="+mj-lt"/>
              </a:rPr>
              <a:t>             </a:t>
            </a:r>
            <a:r>
              <a:rPr lang="vi-VN" sz="2400" dirty="0" smtClean="0">
                <a:latin typeface="+mj-lt"/>
              </a:rPr>
              <a:t>D</a:t>
            </a:r>
            <a:r>
              <a:rPr lang="vi-VN" sz="2400" dirty="0">
                <a:latin typeface="+mj-lt"/>
              </a:rPr>
              <a:t>. b</a:t>
            </a:r>
            <a:r>
              <a:rPr lang="vi-VN" sz="2400" u="sng" dirty="0">
                <a:latin typeface="+mj-lt"/>
              </a:rPr>
              <a:t>e</a:t>
            </a:r>
            <a:r>
              <a:rPr lang="vi-VN" sz="2400" dirty="0">
                <a:latin typeface="+mj-lt"/>
              </a:rPr>
              <a:t>fore</a:t>
            </a:r>
            <a:endParaRPr lang="en-US" sz="2400" dirty="0">
              <a:latin typeface="+mj-lt"/>
            </a:endParaRPr>
          </a:p>
        </p:txBody>
      </p:sp>
      <p:sp>
        <p:nvSpPr>
          <p:cNvPr id="10" name="Oval 9"/>
          <p:cNvSpPr/>
          <p:nvPr/>
        </p:nvSpPr>
        <p:spPr>
          <a:xfrm>
            <a:off x="4599710" y="2114304"/>
            <a:ext cx="421932" cy="3950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346056" y="2658247"/>
            <a:ext cx="421932" cy="3950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575465" y="3217977"/>
            <a:ext cx="421932" cy="3950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7" name="Oval 16"/>
          <p:cNvSpPr/>
          <p:nvPr/>
        </p:nvSpPr>
        <p:spPr>
          <a:xfrm>
            <a:off x="7304491" y="3759646"/>
            <a:ext cx="421932" cy="3950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TextBox 5"/>
          <p:cNvSpPr txBox="1"/>
          <p:nvPr/>
        </p:nvSpPr>
        <p:spPr>
          <a:xfrm>
            <a:off x="1295400" y="1521023"/>
            <a:ext cx="816249" cy="461665"/>
          </a:xfrm>
          <a:prstGeom prst="rect">
            <a:avLst/>
          </a:prstGeom>
          <a:noFill/>
        </p:spPr>
        <p:txBody>
          <a:bodyPr wrap="none" rtlCol="0">
            <a:spAutoFit/>
          </a:bodyPr>
          <a:lstStyle/>
          <a:p>
            <a:r>
              <a:rPr lang="en-US" sz="2400" dirty="0">
                <a:solidFill>
                  <a:srgbClr val="FF0000"/>
                </a:solidFill>
              </a:rPr>
              <a:t>/</a:t>
            </a:r>
            <a:r>
              <a:rPr lang="en-US" sz="2400" dirty="0" err="1" smtClean="0">
                <a:solidFill>
                  <a:srgbClr val="FF0000"/>
                </a:solidFill>
              </a:rPr>
              <a:t>əʊ</a:t>
            </a:r>
            <a:r>
              <a:rPr lang="en-US" sz="2400" dirty="0" smtClean="0">
                <a:solidFill>
                  <a:srgbClr val="FF0000"/>
                </a:solidFill>
              </a:rPr>
              <a:t> </a:t>
            </a:r>
            <a:r>
              <a:rPr lang="en-US" sz="2400" dirty="0">
                <a:solidFill>
                  <a:srgbClr val="FF0000"/>
                </a:solidFill>
              </a:rPr>
              <a:t>/</a:t>
            </a:r>
          </a:p>
        </p:txBody>
      </p:sp>
      <p:sp>
        <p:nvSpPr>
          <p:cNvPr id="24" name="TextBox 23"/>
          <p:cNvSpPr txBox="1"/>
          <p:nvPr/>
        </p:nvSpPr>
        <p:spPr>
          <a:xfrm>
            <a:off x="3760287" y="1521023"/>
            <a:ext cx="551754" cy="461665"/>
          </a:xfrm>
          <a:prstGeom prst="rect">
            <a:avLst/>
          </a:prstGeom>
          <a:noFill/>
        </p:spPr>
        <p:txBody>
          <a:bodyPr wrap="none" rtlCol="0">
            <a:spAutoFit/>
          </a:bodyPr>
          <a:lstStyle/>
          <a:p>
            <a:r>
              <a:rPr lang="en-US" sz="2400" dirty="0">
                <a:solidFill>
                  <a:srgbClr val="FF0000"/>
                </a:solidFill>
              </a:rPr>
              <a:t>/ɔ/</a:t>
            </a:r>
          </a:p>
        </p:txBody>
      </p:sp>
      <p:sp>
        <p:nvSpPr>
          <p:cNvPr id="25" name="TextBox 24"/>
          <p:cNvSpPr txBox="1"/>
          <p:nvPr/>
        </p:nvSpPr>
        <p:spPr>
          <a:xfrm>
            <a:off x="6172200" y="1521023"/>
            <a:ext cx="816249" cy="461665"/>
          </a:xfrm>
          <a:prstGeom prst="rect">
            <a:avLst/>
          </a:prstGeom>
          <a:noFill/>
        </p:spPr>
        <p:txBody>
          <a:bodyPr wrap="none" rtlCol="0">
            <a:spAutoFit/>
          </a:bodyPr>
          <a:lstStyle/>
          <a:p>
            <a:r>
              <a:rPr lang="en-US" sz="2400" dirty="0">
                <a:solidFill>
                  <a:srgbClr val="FF0000"/>
                </a:solidFill>
              </a:rPr>
              <a:t>/</a:t>
            </a:r>
            <a:r>
              <a:rPr lang="en-US" sz="2400" dirty="0" err="1">
                <a:solidFill>
                  <a:srgbClr val="FF0000"/>
                </a:solidFill>
              </a:rPr>
              <a:t>əʊ</a:t>
            </a:r>
            <a:r>
              <a:rPr lang="en-US" sz="2400" dirty="0">
                <a:solidFill>
                  <a:srgbClr val="FF0000"/>
                </a:solidFill>
              </a:rPr>
              <a:t> /</a:t>
            </a:r>
          </a:p>
        </p:txBody>
      </p:sp>
      <p:sp>
        <p:nvSpPr>
          <p:cNvPr id="26" name="TextBox 25"/>
          <p:cNvSpPr txBox="1"/>
          <p:nvPr/>
        </p:nvSpPr>
        <p:spPr>
          <a:xfrm>
            <a:off x="8305799" y="1516558"/>
            <a:ext cx="858901" cy="461665"/>
          </a:xfrm>
          <a:prstGeom prst="rect">
            <a:avLst/>
          </a:prstGeom>
          <a:noFill/>
        </p:spPr>
        <p:txBody>
          <a:bodyPr wrap="square" rtlCol="0">
            <a:spAutoFit/>
          </a:bodyPr>
          <a:lstStyle/>
          <a:p>
            <a:r>
              <a:rPr lang="en-US" sz="2400" dirty="0">
                <a:solidFill>
                  <a:srgbClr val="FF0000"/>
                </a:solidFill>
              </a:rPr>
              <a:t>/</a:t>
            </a:r>
            <a:r>
              <a:rPr lang="en-US" sz="2400" dirty="0" err="1">
                <a:solidFill>
                  <a:srgbClr val="FF0000"/>
                </a:solidFill>
              </a:rPr>
              <a:t>əʊ</a:t>
            </a:r>
            <a:r>
              <a:rPr lang="en-US" sz="2400" dirty="0">
                <a:solidFill>
                  <a:srgbClr val="FF0000"/>
                </a:solidFill>
              </a:rPr>
              <a:t> /</a:t>
            </a:r>
          </a:p>
        </p:txBody>
      </p:sp>
      <p:sp>
        <p:nvSpPr>
          <p:cNvPr id="27" name="TextBox 26"/>
          <p:cNvSpPr txBox="1"/>
          <p:nvPr/>
        </p:nvSpPr>
        <p:spPr>
          <a:xfrm>
            <a:off x="1543225" y="2075203"/>
            <a:ext cx="492443"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i</a:t>
            </a:r>
            <a:r>
              <a:rPr lang="en-US" sz="2400" dirty="0" smtClean="0">
                <a:solidFill>
                  <a:srgbClr val="FF0000"/>
                </a:solidFill>
              </a:rPr>
              <a:t>/</a:t>
            </a:r>
            <a:endParaRPr lang="en-US" sz="2400" dirty="0">
              <a:solidFill>
                <a:srgbClr val="FF0000"/>
              </a:solidFill>
            </a:endParaRPr>
          </a:p>
        </p:txBody>
      </p:sp>
      <p:sp>
        <p:nvSpPr>
          <p:cNvPr id="28" name="TextBox 27"/>
          <p:cNvSpPr txBox="1"/>
          <p:nvPr/>
        </p:nvSpPr>
        <p:spPr>
          <a:xfrm>
            <a:off x="3657600" y="2045033"/>
            <a:ext cx="492443"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i</a:t>
            </a:r>
            <a:r>
              <a:rPr lang="en-US" sz="2400" dirty="0" smtClean="0">
                <a:solidFill>
                  <a:srgbClr val="FF0000"/>
                </a:solidFill>
              </a:rPr>
              <a:t>/</a:t>
            </a:r>
            <a:endParaRPr lang="en-US" sz="2400" dirty="0">
              <a:solidFill>
                <a:srgbClr val="FF0000"/>
              </a:solidFill>
            </a:endParaRPr>
          </a:p>
        </p:txBody>
      </p:sp>
      <p:sp>
        <p:nvSpPr>
          <p:cNvPr id="29" name="TextBox 28"/>
          <p:cNvSpPr txBox="1"/>
          <p:nvPr/>
        </p:nvSpPr>
        <p:spPr>
          <a:xfrm>
            <a:off x="5966979" y="2091063"/>
            <a:ext cx="570221" cy="461665"/>
          </a:xfrm>
          <a:prstGeom prst="rect">
            <a:avLst/>
          </a:prstGeom>
          <a:noFill/>
        </p:spPr>
        <p:txBody>
          <a:bodyPr wrap="none" rtlCol="0">
            <a:spAutoFit/>
          </a:bodyPr>
          <a:lstStyle/>
          <a:p>
            <a:r>
              <a:rPr lang="en-US" sz="2400" dirty="0" smtClean="0">
                <a:solidFill>
                  <a:srgbClr val="FF0000"/>
                </a:solidFill>
              </a:rPr>
              <a:t>/e/</a:t>
            </a:r>
            <a:endParaRPr lang="en-US" sz="2400" dirty="0">
              <a:solidFill>
                <a:srgbClr val="FF0000"/>
              </a:solidFill>
            </a:endParaRPr>
          </a:p>
        </p:txBody>
      </p:sp>
      <p:sp>
        <p:nvSpPr>
          <p:cNvPr id="30" name="TextBox 29"/>
          <p:cNvSpPr txBox="1"/>
          <p:nvPr/>
        </p:nvSpPr>
        <p:spPr>
          <a:xfrm>
            <a:off x="8229600" y="2040568"/>
            <a:ext cx="655549" cy="461665"/>
          </a:xfrm>
          <a:prstGeom prst="rect">
            <a:avLst/>
          </a:prstGeom>
          <a:noFill/>
        </p:spPr>
        <p:txBody>
          <a:bodyPr wrap="square" rtlCol="0">
            <a:spAutoFit/>
          </a:bodyPr>
          <a:lstStyle/>
          <a:p>
            <a:r>
              <a:rPr lang="en-US" sz="2400" dirty="0" smtClean="0">
                <a:solidFill>
                  <a:srgbClr val="FF0000"/>
                </a:solidFill>
              </a:rPr>
              <a:t>/</a:t>
            </a:r>
            <a:r>
              <a:rPr lang="en-US" sz="2400" dirty="0" err="1" smtClean="0">
                <a:solidFill>
                  <a:srgbClr val="FF0000"/>
                </a:solidFill>
              </a:rPr>
              <a:t>i</a:t>
            </a:r>
            <a:r>
              <a:rPr lang="en-US" sz="2400" dirty="0" smtClean="0">
                <a:solidFill>
                  <a:srgbClr val="FF0000"/>
                </a:solidFill>
              </a:rPr>
              <a:t>/</a:t>
            </a:r>
            <a:endParaRPr lang="en-US" sz="2400" dirty="0">
              <a:solidFill>
                <a:srgbClr val="FF0000"/>
              </a:solidFill>
            </a:endParaRPr>
          </a:p>
        </p:txBody>
      </p:sp>
      <p:sp>
        <p:nvSpPr>
          <p:cNvPr id="31" name="TextBox 30"/>
          <p:cNvSpPr txBox="1"/>
          <p:nvPr/>
        </p:nvSpPr>
        <p:spPr>
          <a:xfrm>
            <a:off x="1488757" y="2612217"/>
            <a:ext cx="536301" cy="461665"/>
          </a:xfrm>
          <a:prstGeom prst="rect">
            <a:avLst/>
          </a:prstGeom>
          <a:noFill/>
        </p:spPr>
        <p:txBody>
          <a:bodyPr wrap="none" rtlCol="0">
            <a:spAutoFit/>
          </a:bodyPr>
          <a:lstStyle/>
          <a:p>
            <a:r>
              <a:rPr lang="en-US" sz="2400" dirty="0" smtClean="0">
                <a:solidFill>
                  <a:srgbClr val="FF0000"/>
                </a:solidFill>
              </a:rPr>
              <a:t>/s/</a:t>
            </a:r>
            <a:endParaRPr lang="en-US" sz="2400" dirty="0">
              <a:solidFill>
                <a:srgbClr val="FF0000"/>
              </a:solidFill>
            </a:endParaRPr>
          </a:p>
        </p:txBody>
      </p:sp>
      <p:sp>
        <p:nvSpPr>
          <p:cNvPr id="32" name="TextBox 31"/>
          <p:cNvSpPr txBox="1"/>
          <p:nvPr/>
        </p:nvSpPr>
        <p:spPr>
          <a:xfrm>
            <a:off x="3547303" y="2626072"/>
            <a:ext cx="679994" cy="461665"/>
          </a:xfrm>
          <a:prstGeom prst="rect">
            <a:avLst/>
          </a:prstGeom>
          <a:noFill/>
        </p:spPr>
        <p:txBody>
          <a:bodyPr wrap="none" rtlCol="0">
            <a:spAutoFit/>
          </a:bodyPr>
          <a:lstStyle/>
          <a:p>
            <a:r>
              <a:rPr lang="en-US" sz="2400" dirty="0" smtClean="0">
                <a:solidFill>
                  <a:srgbClr val="FF0000"/>
                </a:solidFill>
              </a:rPr>
              <a:t>/</a:t>
            </a:r>
            <a:r>
              <a:rPr lang="en-US" sz="2400" dirty="0">
                <a:solidFill>
                  <a:srgbClr val="FF0000"/>
                </a:solidFill>
              </a:rPr>
              <a:t> </a:t>
            </a:r>
            <a:r>
              <a:rPr lang="en-US" sz="2400" dirty="0" smtClean="0">
                <a:solidFill>
                  <a:srgbClr val="FF0000"/>
                </a:solidFill>
              </a:rPr>
              <a:t>s /</a:t>
            </a:r>
            <a:endParaRPr lang="en-US" sz="2400" dirty="0">
              <a:solidFill>
                <a:srgbClr val="FF0000"/>
              </a:solidFill>
            </a:endParaRPr>
          </a:p>
        </p:txBody>
      </p:sp>
      <p:sp>
        <p:nvSpPr>
          <p:cNvPr id="33" name="TextBox 32"/>
          <p:cNvSpPr txBox="1"/>
          <p:nvPr/>
        </p:nvSpPr>
        <p:spPr>
          <a:xfrm>
            <a:off x="5966979" y="2658247"/>
            <a:ext cx="605230" cy="461665"/>
          </a:xfrm>
          <a:prstGeom prst="rect">
            <a:avLst/>
          </a:prstGeom>
          <a:noFill/>
        </p:spPr>
        <p:txBody>
          <a:bodyPr wrap="none" rtlCol="0">
            <a:spAutoFit/>
          </a:bodyPr>
          <a:lstStyle/>
          <a:p>
            <a:r>
              <a:rPr lang="en-US" sz="2400" dirty="0" smtClean="0">
                <a:solidFill>
                  <a:srgbClr val="FF0000"/>
                </a:solidFill>
              </a:rPr>
              <a:t>/s </a:t>
            </a:r>
            <a:r>
              <a:rPr lang="en-US" sz="2400" dirty="0">
                <a:solidFill>
                  <a:srgbClr val="FF0000"/>
                </a:solidFill>
              </a:rPr>
              <a:t>/</a:t>
            </a:r>
          </a:p>
        </p:txBody>
      </p:sp>
      <p:sp>
        <p:nvSpPr>
          <p:cNvPr id="34" name="TextBox 33"/>
          <p:cNvSpPr txBox="1"/>
          <p:nvPr/>
        </p:nvSpPr>
        <p:spPr>
          <a:xfrm>
            <a:off x="8534400" y="2603287"/>
            <a:ext cx="681597" cy="461665"/>
          </a:xfrm>
          <a:prstGeom prst="rect">
            <a:avLst/>
          </a:prstGeom>
          <a:noFill/>
        </p:spPr>
        <p:txBody>
          <a:bodyPr wrap="none" rtlCol="0">
            <a:spAutoFit/>
          </a:bodyPr>
          <a:lstStyle/>
          <a:p>
            <a:r>
              <a:rPr lang="en-US" sz="2400" dirty="0">
                <a:solidFill>
                  <a:srgbClr val="FF0000"/>
                </a:solidFill>
              </a:rPr>
              <a:t>/ </a:t>
            </a:r>
            <a:r>
              <a:rPr lang="en-US" sz="2400" dirty="0" smtClean="0">
                <a:solidFill>
                  <a:srgbClr val="FF0000"/>
                </a:solidFill>
              </a:rPr>
              <a:t>z </a:t>
            </a:r>
            <a:r>
              <a:rPr lang="en-US" sz="2400" dirty="0">
                <a:solidFill>
                  <a:srgbClr val="FF0000"/>
                </a:solidFill>
              </a:rPr>
              <a:t>/</a:t>
            </a:r>
          </a:p>
        </p:txBody>
      </p:sp>
      <p:sp>
        <p:nvSpPr>
          <p:cNvPr id="35" name="TextBox 34"/>
          <p:cNvSpPr txBox="1"/>
          <p:nvPr/>
        </p:nvSpPr>
        <p:spPr>
          <a:xfrm>
            <a:off x="1707110" y="3121223"/>
            <a:ext cx="784189"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a:t>
            </a:r>
            <a:r>
              <a:rPr lang="en-US" sz="2400" dirty="0" err="1" smtClean="0">
                <a:solidFill>
                  <a:srgbClr val="FF0000"/>
                </a:solidFill>
              </a:rPr>
              <a:t>ei</a:t>
            </a:r>
            <a:r>
              <a:rPr lang="el-GR" sz="2400" dirty="0" smtClean="0">
                <a:solidFill>
                  <a:srgbClr val="FF0000"/>
                </a:solidFill>
              </a:rPr>
              <a:t> </a:t>
            </a:r>
            <a:r>
              <a:rPr lang="en-US" sz="2400" dirty="0" smtClean="0">
                <a:solidFill>
                  <a:srgbClr val="FF0000"/>
                </a:solidFill>
              </a:rPr>
              <a:t>/</a:t>
            </a:r>
            <a:endParaRPr lang="en-US" sz="2400" dirty="0">
              <a:solidFill>
                <a:srgbClr val="FF0000"/>
              </a:solidFill>
            </a:endParaRPr>
          </a:p>
        </p:txBody>
      </p:sp>
      <p:sp>
        <p:nvSpPr>
          <p:cNvPr id="36" name="TextBox 35"/>
          <p:cNvSpPr txBox="1"/>
          <p:nvPr/>
        </p:nvSpPr>
        <p:spPr>
          <a:xfrm>
            <a:off x="3483011" y="3152709"/>
            <a:ext cx="784189"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a:t>
            </a:r>
            <a:r>
              <a:rPr lang="en-US" sz="2400" dirty="0" err="1" smtClean="0">
                <a:solidFill>
                  <a:srgbClr val="FF0000"/>
                </a:solidFill>
              </a:rPr>
              <a:t>ei</a:t>
            </a:r>
            <a:r>
              <a:rPr lang="el-GR" sz="2400" dirty="0" smtClean="0">
                <a:solidFill>
                  <a:srgbClr val="FF0000"/>
                </a:solidFill>
              </a:rPr>
              <a:t> </a:t>
            </a:r>
            <a:r>
              <a:rPr lang="en-US" sz="2400" dirty="0" smtClean="0">
                <a:solidFill>
                  <a:srgbClr val="FF0000"/>
                </a:solidFill>
              </a:rPr>
              <a:t>/</a:t>
            </a:r>
            <a:endParaRPr lang="en-US" sz="2400" dirty="0">
              <a:solidFill>
                <a:srgbClr val="FF0000"/>
              </a:solidFill>
            </a:endParaRPr>
          </a:p>
        </p:txBody>
      </p:sp>
      <p:sp>
        <p:nvSpPr>
          <p:cNvPr id="37" name="TextBox 36"/>
          <p:cNvSpPr txBox="1"/>
          <p:nvPr/>
        </p:nvSpPr>
        <p:spPr>
          <a:xfrm>
            <a:off x="5769810" y="3155171"/>
            <a:ext cx="797013"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a:t>
            </a:r>
            <a:r>
              <a:rPr lang="en-US" sz="2400" dirty="0">
                <a:solidFill>
                  <a:srgbClr val="FF0000"/>
                </a:solidFill>
              </a:rPr>
              <a:t>æ</a:t>
            </a:r>
            <a:r>
              <a:rPr lang="en-US" sz="2400" dirty="0"/>
              <a:t> </a:t>
            </a:r>
            <a:r>
              <a:rPr lang="en-US" sz="2400" dirty="0" smtClean="0">
                <a:solidFill>
                  <a:srgbClr val="FF0000"/>
                </a:solidFill>
              </a:rPr>
              <a:t>/</a:t>
            </a:r>
            <a:endParaRPr lang="en-US" sz="2400" dirty="0">
              <a:solidFill>
                <a:srgbClr val="FF0000"/>
              </a:solidFill>
            </a:endParaRPr>
          </a:p>
        </p:txBody>
      </p:sp>
      <p:sp>
        <p:nvSpPr>
          <p:cNvPr id="38" name="TextBox 37"/>
          <p:cNvSpPr txBox="1"/>
          <p:nvPr/>
        </p:nvSpPr>
        <p:spPr>
          <a:xfrm>
            <a:off x="8503247" y="3160096"/>
            <a:ext cx="640753"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ei</a:t>
            </a:r>
            <a:r>
              <a:rPr lang="en-US" sz="2400" dirty="0" smtClean="0">
                <a:solidFill>
                  <a:srgbClr val="FF0000"/>
                </a:solidFill>
              </a:rPr>
              <a:t>/</a:t>
            </a:r>
            <a:endParaRPr lang="en-US" sz="2400" dirty="0">
              <a:solidFill>
                <a:srgbClr val="FF0000"/>
              </a:solidFill>
            </a:endParaRPr>
          </a:p>
        </p:txBody>
      </p:sp>
      <p:sp>
        <p:nvSpPr>
          <p:cNvPr id="39" name="TextBox 38"/>
          <p:cNvSpPr txBox="1"/>
          <p:nvPr/>
        </p:nvSpPr>
        <p:spPr>
          <a:xfrm>
            <a:off x="1143000" y="3684793"/>
            <a:ext cx="713657" cy="461665"/>
          </a:xfrm>
          <a:prstGeom prst="rect">
            <a:avLst/>
          </a:prstGeom>
          <a:noFill/>
        </p:spPr>
        <p:txBody>
          <a:bodyPr wrap="none" rtlCol="0">
            <a:spAutoFit/>
          </a:bodyPr>
          <a:lstStyle/>
          <a:p>
            <a:r>
              <a:rPr lang="en-US" sz="2400" dirty="0" smtClean="0">
                <a:solidFill>
                  <a:srgbClr val="FF0000"/>
                </a:solidFill>
              </a:rPr>
              <a:t>/</a:t>
            </a:r>
            <a:r>
              <a:rPr lang="en-US" sz="2400" dirty="0">
                <a:solidFill>
                  <a:srgbClr val="FF0000"/>
                </a:solidFill>
              </a:rPr>
              <a:t> </a:t>
            </a:r>
            <a:r>
              <a:rPr lang="en-US" sz="2400" dirty="0" smtClean="0">
                <a:solidFill>
                  <a:srgbClr val="FF0000"/>
                </a:solidFill>
              </a:rPr>
              <a:t>e /</a:t>
            </a:r>
            <a:endParaRPr lang="en-US" sz="2400" dirty="0">
              <a:solidFill>
                <a:srgbClr val="FF0000"/>
              </a:solidFill>
            </a:endParaRPr>
          </a:p>
        </p:txBody>
      </p:sp>
      <p:sp>
        <p:nvSpPr>
          <p:cNvPr id="40" name="TextBox 39"/>
          <p:cNvSpPr txBox="1"/>
          <p:nvPr/>
        </p:nvSpPr>
        <p:spPr>
          <a:xfrm>
            <a:off x="3159833" y="3711425"/>
            <a:ext cx="713657" cy="461665"/>
          </a:xfrm>
          <a:prstGeom prst="rect">
            <a:avLst/>
          </a:prstGeom>
          <a:noFill/>
        </p:spPr>
        <p:txBody>
          <a:bodyPr wrap="none" rtlCol="0">
            <a:spAutoFit/>
          </a:bodyPr>
          <a:lstStyle/>
          <a:p>
            <a:r>
              <a:rPr lang="en-US" sz="2400" dirty="0" smtClean="0">
                <a:solidFill>
                  <a:srgbClr val="FF0000"/>
                </a:solidFill>
              </a:rPr>
              <a:t>/</a:t>
            </a:r>
            <a:r>
              <a:rPr lang="el-GR" sz="2400" dirty="0">
                <a:solidFill>
                  <a:srgbClr val="FF0000"/>
                </a:solidFill>
              </a:rPr>
              <a:t> </a:t>
            </a:r>
            <a:r>
              <a:rPr lang="en-US" sz="2400" dirty="0" smtClean="0">
                <a:solidFill>
                  <a:srgbClr val="FF0000"/>
                </a:solidFill>
              </a:rPr>
              <a:t>e</a:t>
            </a:r>
            <a:r>
              <a:rPr lang="el-GR" sz="2400" dirty="0" smtClean="0">
                <a:solidFill>
                  <a:srgbClr val="FF0000"/>
                </a:solidFill>
              </a:rPr>
              <a:t> </a:t>
            </a:r>
            <a:r>
              <a:rPr lang="en-US" sz="2400" dirty="0" smtClean="0">
                <a:solidFill>
                  <a:srgbClr val="FF0000"/>
                </a:solidFill>
              </a:rPr>
              <a:t>/</a:t>
            </a:r>
            <a:endParaRPr lang="en-US" sz="2400" dirty="0">
              <a:solidFill>
                <a:srgbClr val="FF0000"/>
              </a:solidFill>
            </a:endParaRPr>
          </a:p>
        </p:txBody>
      </p:sp>
      <p:sp>
        <p:nvSpPr>
          <p:cNvPr id="41" name="TextBox 40"/>
          <p:cNvSpPr txBox="1"/>
          <p:nvPr/>
        </p:nvSpPr>
        <p:spPr>
          <a:xfrm>
            <a:off x="5667517" y="3711425"/>
            <a:ext cx="713657" cy="461665"/>
          </a:xfrm>
          <a:prstGeom prst="rect">
            <a:avLst/>
          </a:prstGeom>
          <a:noFill/>
        </p:spPr>
        <p:txBody>
          <a:bodyPr wrap="none" rtlCol="0">
            <a:spAutoFit/>
          </a:bodyPr>
          <a:lstStyle/>
          <a:p>
            <a:r>
              <a:rPr lang="en-US" sz="2400" dirty="0">
                <a:solidFill>
                  <a:srgbClr val="FF0000"/>
                </a:solidFill>
              </a:rPr>
              <a:t>/ </a:t>
            </a:r>
            <a:r>
              <a:rPr lang="en-US" sz="2400" dirty="0" smtClean="0">
                <a:solidFill>
                  <a:srgbClr val="FF0000"/>
                </a:solidFill>
              </a:rPr>
              <a:t>e </a:t>
            </a:r>
            <a:r>
              <a:rPr lang="en-US" sz="2400" dirty="0">
                <a:solidFill>
                  <a:srgbClr val="FF0000"/>
                </a:solidFill>
              </a:rPr>
              <a:t>/</a:t>
            </a:r>
          </a:p>
        </p:txBody>
      </p:sp>
      <p:sp>
        <p:nvSpPr>
          <p:cNvPr id="42" name="TextBox 41"/>
          <p:cNvSpPr txBox="1"/>
          <p:nvPr/>
        </p:nvSpPr>
        <p:spPr>
          <a:xfrm>
            <a:off x="8412251" y="3726358"/>
            <a:ext cx="630301" cy="461665"/>
          </a:xfrm>
          <a:prstGeom prst="rect">
            <a:avLst/>
          </a:prstGeom>
          <a:noFill/>
        </p:spPr>
        <p:txBody>
          <a:bodyPr wrap="none" rtlCol="0">
            <a:spAutoFit/>
          </a:bodyPr>
          <a:lstStyle/>
          <a:p>
            <a:r>
              <a:rPr lang="en-US" sz="2400" dirty="0">
                <a:solidFill>
                  <a:srgbClr val="FF0000"/>
                </a:solidFill>
              </a:rPr>
              <a:t>/ </a:t>
            </a:r>
            <a:r>
              <a:rPr lang="en-US" sz="2400" dirty="0" err="1" smtClean="0">
                <a:solidFill>
                  <a:srgbClr val="FF0000"/>
                </a:solidFill>
              </a:rPr>
              <a:t>i</a:t>
            </a:r>
            <a:r>
              <a:rPr lang="en-US" sz="2400" dirty="0" smtClean="0">
                <a:solidFill>
                  <a:srgbClr val="FF0000"/>
                </a:solidFill>
              </a:rPr>
              <a:t> </a:t>
            </a:r>
            <a:r>
              <a:rPr lang="en-US" sz="2400" dirty="0">
                <a:solidFill>
                  <a:srgbClr val="FF0000"/>
                </a:solidFill>
              </a:rPr>
              <a:t>/</a:t>
            </a:r>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500"/>
                                        <p:tgtEl>
                                          <p:spTgt spid="3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fade">
                                      <p:cBhvr>
                                        <p:cTn id="67" dur="500"/>
                                        <p:tgtEl>
                                          <p:spTgt spid="3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fade">
                                      <p:cBhvr>
                                        <p:cTn id="72" dur="5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fade">
                                      <p:cBhvr>
                                        <p:cTn id="82" dur="500"/>
                                        <p:tgtEl>
                                          <p:spTgt spid="3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500"/>
                                        <p:tgtEl>
                                          <p:spTgt spid="36"/>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fade">
                                      <p:cBhvr>
                                        <p:cTn id="92" dur="500"/>
                                        <p:tgtEl>
                                          <p:spTgt spid="37"/>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500"/>
                                        <p:tgtEl>
                                          <p:spTgt spid="38"/>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4"/>
                                        </p:tgtEl>
                                        <p:attrNameLst>
                                          <p:attrName>style.visibility</p:attrName>
                                        </p:attrNameLst>
                                      </p:cBhvr>
                                      <p:to>
                                        <p:strVal val="visible"/>
                                      </p:to>
                                    </p:set>
                                    <p:animEffect transition="in" filter="fade">
                                      <p:cBhvr>
                                        <p:cTn id="102" dur="500"/>
                                        <p:tgtEl>
                                          <p:spTgt spid="14"/>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fade">
                                      <p:cBhvr>
                                        <p:cTn id="107" dur="500"/>
                                        <p:tgtEl>
                                          <p:spTgt spid="39"/>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fade">
                                      <p:cBhvr>
                                        <p:cTn id="112" dur="500"/>
                                        <p:tgtEl>
                                          <p:spTgt spid="40"/>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1"/>
                                        </p:tgtEl>
                                        <p:attrNameLst>
                                          <p:attrName>style.visibility</p:attrName>
                                        </p:attrNameLst>
                                      </p:cBhvr>
                                      <p:to>
                                        <p:strVal val="visible"/>
                                      </p:to>
                                    </p:set>
                                    <p:animEffect transition="in" filter="fade">
                                      <p:cBhvr>
                                        <p:cTn id="117" dur="500"/>
                                        <p:tgtEl>
                                          <p:spTgt spid="41"/>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42"/>
                                        </p:tgtEl>
                                        <p:attrNameLst>
                                          <p:attrName>style.visibility</p:attrName>
                                        </p:attrNameLst>
                                      </p:cBhvr>
                                      <p:to>
                                        <p:strVal val="visible"/>
                                      </p:to>
                                    </p:set>
                                    <p:animEffect transition="in" filter="fade">
                                      <p:cBhvr>
                                        <p:cTn id="122" dur="500"/>
                                        <p:tgtEl>
                                          <p:spTgt spid="42"/>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17"/>
                                        </p:tgtEl>
                                        <p:attrNameLst>
                                          <p:attrName>style.visibility</p:attrName>
                                        </p:attrNameLst>
                                      </p:cBhvr>
                                      <p:to>
                                        <p:strVal val="visible"/>
                                      </p:to>
                                    </p:set>
                                    <p:animEffect transition="in" filter="fade">
                                      <p:cBhvr>
                                        <p:cTn id="1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P spid="14" grpId="0" animBg="1"/>
      <p:bldP spid="17" grpId="0" animBg="1"/>
      <p:bldP spid="6"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38644" y="501315"/>
            <a:ext cx="7595756" cy="461665"/>
          </a:xfrm>
          <a:prstGeom prst="rect">
            <a:avLst/>
          </a:prstGeom>
          <a:noFill/>
        </p:spPr>
        <p:txBody>
          <a:bodyPr wrap="square" rtlCol="0">
            <a:spAutoFit/>
          </a:bodyPr>
          <a:lstStyle/>
          <a:p>
            <a:r>
              <a:rPr lang="en-US" sz="2400" b="1" dirty="0">
                <a:latin typeface="Times New Roman" pitchFamily="18" charset="0"/>
                <a:cs typeface="Times New Roman" pitchFamily="18" charset="0"/>
              </a:rPr>
              <a:t>PART A. PHONETICS </a:t>
            </a:r>
            <a:endParaRPr lang="en-US" sz="2400" dirty="0">
              <a:latin typeface="Times New Roman" pitchFamily="18" charset="0"/>
              <a:cs typeface="Times New Roman" pitchFamily="18" charset="0"/>
            </a:endParaRPr>
          </a:p>
        </p:txBody>
      </p:sp>
      <p:sp>
        <p:nvSpPr>
          <p:cNvPr id="8" name="TextBox 7"/>
          <p:cNvSpPr txBox="1"/>
          <p:nvPr/>
        </p:nvSpPr>
        <p:spPr>
          <a:xfrm>
            <a:off x="-7794" y="914400"/>
            <a:ext cx="9067800" cy="3493264"/>
          </a:xfrm>
          <a:prstGeom prst="rect">
            <a:avLst/>
          </a:prstGeom>
          <a:noFill/>
        </p:spPr>
        <p:txBody>
          <a:bodyPr wrap="square" rtlCol="0">
            <a:spAutoFit/>
          </a:bodyPr>
          <a:lstStyle/>
          <a:p>
            <a:pPr>
              <a:lnSpc>
                <a:spcPct val="150000"/>
              </a:lnSpc>
              <a:spcBef>
                <a:spcPts val="600"/>
              </a:spcBef>
              <a:spcAft>
                <a:spcPts val="600"/>
              </a:spcAft>
            </a:pPr>
            <a:r>
              <a:rPr lang="en-US" sz="2400" b="1" dirty="0">
                <a:latin typeface="Times New Roman" pitchFamily="18" charset="0"/>
                <a:cs typeface="Times New Roman" pitchFamily="18" charset="0"/>
              </a:rPr>
              <a:t>II. Find the word which has different stress from the others.</a:t>
            </a:r>
            <a:endParaRPr lang="en-US" sz="2400" dirty="0">
              <a:latin typeface="Times New Roman" pitchFamily="18" charset="0"/>
              <a:cs typeface="Times New Roman" pitchFamily="18" charset="0"/>
            </a:endParaRPr>
          </a:p>
          <a:p>
            <a:pPr lvl="0">
              <a:lnSpc>
                <a:spcPct val="150000"/>
              </a:lnSpc>
            </a:pPr>
            <a:r>
              <a:rPr lang="vi-VN" sz="2400" dirty="0">
                <a:latin typeface="Times New Roman" pitchFamily="18" charset="0"/>
                <a:cs typeface="Times New Roman" pitchFamily="18" charset="0"/>
              </a:rPr>
              <a:t>1.</a:t>
            </a:r>
            <a:r>
              <a:rPr lang="vi-VN" sz="2400" b="1" dirty="0">
                <a:latin typeface="Times New Roman" pitchFamily="18" charset="0"/>
                <a:cs typeface="Times New Roman" pitchFamily="18" charset="0"/>
              </a:rPr>
              <a:t> </a:t>
            </a:r>
            <a:r>
              <a:rPr lang="vi-VN" sz="2400" dirty="0">
                <a:latin typeface="Times New Roman" pitchFamily="18" charset="0"/>
                <a:cs typeface="Times New Roman" pitchFamily="18" charset="0"/>
              </a:rPr>
              <a:t>A. waterfall		B. historic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fantastic		D. pagoda</a:t>
            </a:r>
            <a:endParaRPr lang="en-US" sz="2400" dirty="0">
              <a:latin typeface="Times New Roman" pitchFamily="18" charset="0"/>
              <a:cs typeface="Times New Roman" pitchFamily="18" charset="0"/>
            </a:endParaRPr>
          </a:p>
          <a:p>
            <a:pPr>
              <a:lnSpc>
                <a:spcPct val="150000"/>
              </a:lnSpc>
            </a:pPr>
            <a:r>
              <a:rPr lang="vi-VN" sz="2400" dirty="0">
                <a:latin typeface="Times New Roman" pitchFamily="18" charset="0"/>
                <a:cs typeface="Times New Roman" pitchFamily="18" charset="0"/>
              </a:rPr>
              <a:t>2. A. hospital		B. bakery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stadium		D. hotel</a:t>
            </a:r>
            <a:endParaRPr lang="en-US" sz="2400" dirty="0">
              <a:latin typeface="Times New Roman" pitchFamily="18" charset="0"/>
              <a:cs typeface="Times New Roman" pitchFamily="18" charset="0"/>
            </a:endParaRPr>
          </a:p>
          <a:p>
            <a:pPr>
              <a:lnSpc>
                <a:spcPct val="150000"/>
              </a:lnSpc>
            </a:pPr>
            <a:r>
              <a:rPr lang="vi-VN" sz="2400" dirty="0" smtClean="0">
                <a:latin typeface="Times New Roman" pitchFamily="18" charset="0"/>
                <a:cs typeface="Times New Roman" pitchFamily="18" charset="0"/>
              </a:rPr>
              <a:t>3. </a:t>
            </a:r>
            <a:r>
              <a:rPr lang="vi-VN" sz="2400" dirty="0">
                <a:latin typeface="Times New Roman" pitchFamily="18" charset="0"/>
                <a:cs typeface="Times New Roman" pitchFamily="18" charset="0"/>
              </a:rPr>
              <a:t>A. brother		B. doctor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sister		D. sixteen</a:t>
            </a:r>
            <a:endParaRPr lang="en-US" sz="2400" dirty="0">
              <a:latin typeface="Times New Roman" pitchFamily="18" charset="0"/>
              <a:cs typeface="Times New Roman" pitchFamily="18" charset="0"/>
            </a:endParaRPr>
          </a:p>
          <a:p>
            <a:pPr>
              <a:lnSpc>
                <a:spcPct val="150000"/>
              </a:lnSpc>
            </a:pPr>
            <a:r>
              <a:rPr lang="vi-VN" sz="2400" dirty="0">
                <a:latin typeface="Times New Roman" pitchFamily="18" charset="0"/>
                <a:cs typeface="Times New Roman" pitchFamily="18" charset="0"/>
              </a:rPr>
              <a:t>4. A. armchair		B. hello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police		D. eraser</a:t>
            </a:r>
            <a:endParaRPr lang="en-US" sz="2400" dirty="0">
              <a:latin typeface="Times New Roman" pitchFamily="18" charset="0"/>
              <a:cs typeface="Times New Roman" pitchFamily="18" charset="0"/>
            </a:endParaRPr>
          </a:p>
          <a:p>
            <a:pPr>
              <a:lnSpc>
                <a:spcPct val="150000"/>
              </a:lnSpc>
            </a:pPr>
            <a:r>
              <a:rPr lang="vi-VN" sz="2400" dirty="0">
                <a:latin typeface="Times New Roman" pitchFamily="18" charset="0"/>
                <a:cs typeface="Times New Roman" pitchFamily="18" charset="0"/>
              </a:rPr>
              <a:t>5. A. living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fifteen</a:t>
            </a:r>
            <a:r>
              <a:rPr lang="vi-VN" sz="2400" dirty="0">
                <a:latin typeface="Times New Roman" pitchFamily="18" charset="0"/>
                <a:cs typeface="Times New Roman" pitchFamily="18" charset="0"/>
              </a:rPr>
              <a:t>	C. mother		D. people</a:t>
            </a:r>
            <a:endParaRPr lang="en-US" sz="2400" dirty="0">
              <a:latin typeface="Times New Roman" pitchFamily="18" charset="0"/>
              <a:cs typeface="Times New Roman" pitchFamily="18" charset="0"/>
            </a:endParaRPr>
          </a:p>
        </p:txBody>
      </p:sp>
      <p:sp>
        <p:nvSpPr>
          <p:cNvPr id="18" name="Oval 17"/>
          <p:cNvSpPr/>
          <p:nvPr/>
        </p:nvSpPr>
        <p:spPr>
          <a:xfrm>
            <a:off x="263453" y="1695450"/>
            <a:ext cx="45683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19" name="Oval 18"/>
          <p:cNvSpPr/>
          <p:nvPr/>
        </p:nvSpPr>
        <p:spPr>
          <a:xfrm>
            <a:off x="7294133" y="2235980"/>
            <a:ext cx="45683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dirty="0" smtClean="0"/>
          </a:p>
          <a:p>
            <a:pPr algn="ctr">
              <a:spcBef>
                <a:spcPts val="600"/>
              </a:spcBef>
              <a:spcAft>
                <a:spcPts val="600"/>
              </a:spcAft>
            </a:pPr>
            <a:endParaRPr lang="en-US" dirty="0"/>
          </a:p>
          <a:p>
            <a:pPr algn="ctr">
              <a:spcBef>
                <a:spcPts val="600"/>
              </a:spcBef>
              <a:spcAft>
                <a:spcPts val="600"/>
              </a:spcAft>
            </a:pPr>
            <a:endParaRPr lang="en-US" dirty="0" smtClean="0"/>
          </a:p>
          <a:p>
            <a:pPr algn="ctr">
              <a:spcBef>
                <a:spcPts val="600"/>
              </a:spcBef>
              <a:spcAft>
                <a:spcPts val="600"/>
              </a:spcAft>
            </a:pPr>
            <a:endParaRPr lang="en-US" dirty="0"/>
          </a:p>
          <a:p>
            <a:pPr algn="ctr">
              <a:spcBef>
                <a:spcPts val="600"/>
              </a:spcBef>
              <a:spcAft>
                <a:spcPts val="600"/>
              </a:spcAft>
            </a:pPr>
            <a:endParaRPr lang="en-US" dirty="0" smtClean="0"/>
          </a:p>
          <a:p>
            <a:pPr algn="ctr">
              <a:spcBef>
                <a:spcPts val="600"/>
              </a:spcBef>
              <a:spcAft>
                <a:spcPts val="600"/>
              </a:spcAft>
            </a:pPr>
            <a:endParaRPr lang="en-US" dirty="0"/>
          </a:p>
          <a:p>
            <a:pPr algn="ctr">
              <a:spcBef>
                <a:spcPts val="600"/>
              </a:spcBef>
              <a:spcAft>
                <a:spcPts val="600"/>
              </a:spcAft>
            </a:pPr>
            <a:endParaRPr lang="en-US" dirty="0" smtClean="0"/>
          </a:p>
          <a:p>
            <a:pPr algn="ctr">
              <a:spcBef>
                <a:spcPts val="600"/>
              </a:spcBef>
              <a:spcAft>
                <a:spcPts val="600"/>
              </a:spcAft>
            </a:pPr>
            <a:endParaRPr lang="en-US" dirty="0"/>
          </a:p>
          <a:p>
            <a:pPr algn="ctr">
              <a:spcBef>
                <a:spcPts val="600"/>
              </a:spcBef>
              <a:spcAft>
                <a:spcPts val="600"/>
              </a:spcAft>
            </a:pPr>
            <a:endParaRPr lang="en-US" dirty="0"/>
          </a:p>
        </p:txBody>
      </p:sp>
      <p:sp>
        <p:nvSpPr>
          <p:cNvPr id="20" name="Oval 19"/>
          <p:cNvSpPr/>
          <p:nvPr/>
        </p:nvSpPr>
        <p:spPr>
          <a:xfrm>
            <a:off x="7257331" y="2753763"/>
            <a:ext cx="45683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21" name="Oval 20"/>
          <p:cNvSpPr/>
          <p:nvPr/>
        </p:nvSpPr>
        <p:spPr>
          <a:xfrm>
            <a:off x="289059" y="3282121"/>
            <a:ext cx="45683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22" name="Oval 21"/>
          <p:cNvSpPr/>
          <p:nvPr/>
        </p:nvSpPr>
        <p:spPr>
          <a:xfrm>
            <a:off x="2667000" y="3865173"/>
            <a:ext cx="45683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12" name="Oval 11"/>
          <p:cNvSpPr/>
          <p:nvPr/>
        </p:nvSpPr>
        <p:spPr>
          <a:xfrm>
            <a:off x="783646" y="1652155"/>
            <a:ext cx="54554"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3" name="Oval 42"/>
          <p:cNvSpPr/>
          <p:nvPr/>
        </p:nvSpPr>
        <p:spPr>
          <a:xfrm>
            <a:off x="3535681" y="1654530"/>
            <a:ext cx="45719" cy="1199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4" name="Oval 43"/>
          <p:cNvSpPr/>
          <p:nvPr/>
        </p:nvSpPr>
        <p:spPr>
          <a:xfrm>
            <a:off x="5359544" y="1638300"/>
            <a:ext cx="50656"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5" name="Oval 44"/>
          <p:cNvSpPr/>
          <p:nvPr/>
        </p:nvSpPr>
        <p:spPr>
          <a:xfrm>
            <a:off x="8088889" y="1700645"/>
            <a:ext cx="50656"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6" name="Oval 45"/>
          <p:cNvSpPr/>
          <p:nvPr/>
        </p:nvSpPr>
        <p:spPr>
          <a:xfrm>
            <a:off x="755064" y="2181055"/>
            <a:ext cx="54554"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7" name="Oval 46"/>
          <p:cNvSpPr/>
          <p:nvPr/>
        </p:nvSpPr>
        <p:spPr>
          <a:xfrm>
            <a:off x="3230267" y="2196416"/>
            <a:ext cx="45719" cy="1199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8" name="Oval 47"/>
          <p:cNvSpPr/>
          <p:nvPr/>
        </p:nvSpPr>
        <p:spPr>
          <a:xfrm>
            <a:off x="5046083" y="2215691"/>
            <a:ext cx="50656"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9" name="Oval 48"/>
          <p:cNvSpPr/>
          <p:nvPr/>
        </p:nvSpPr>
        <p:spPr>
          <a:xfrm>
            <a:off x="8035635" y="2185555"/>
            <a:ext cx="50656"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0" name="Oval 49"/>
          <p:cNvSpPr/>
          <p:nvPr/>
        </p:nvSpPr>
        <p:spPr>
          <a:xfrm>
            <a:off x="748145" y="2732810"/>
            <a:ext cx="54554"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1" name="Oval 50"/>
          <p:cNvSpPr/>
          <p:nvPr/>
        </p:nvSpPr>
        <p:spPr>
          <a:xfrm>
            <a:off x="3226113" y="2755302"/>
            <a:ext cx="45719" cy="1199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2" name="Oval 51"/>
          <p:cNvSpPr/>
          <p:nvPr/>
        </p:nvSpPr>
        <p:spPr>
          <a:xfrm>
            <a:off x="5045437" y="2760942"/>
            <a:ext cx="50656"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3" name="Oval 52"/>
          <p:cNvSpPr/>
          <p:nvPr/>
        </p:nvSpPr>
        <p:spPr>
          <a:xfrm>
            <a:off x="8102744" y="2781300"/>
            <a:ext cx="50656"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4" name="Oval 53"/>
          <p:cNvSpPr/>
          <p:nvPr/>
        </p:nvSpPr>
        <p:spPr>
          <a:xfrm>
            <a:off x="762000" y="3317048"/>
            <a:ext cx="54554"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5" name="Oval 54"/>
          <p:cNvSpPr/>
          <p:nvPr/>
        </p:nvSpPr>
        <p:spPr>
          <a:xfrm>
            <a:off x="3482685" y="3311408"/>
            <a:ext cx="45719" cy="1199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6" name="Oval 55"/>
          <p:cNvSpPr/>
          <p:nvPr/>
        </p:nvSpPr>
        <p:spPr>
          <a:xfrm>
            <a:off x="5285510" y="3300845"/>
            <a:ext cx="50656"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7" name="Oval 56"/>
          <p:cNvSpPr/>
          <p:nvPr/>
        </p:nvSpPr>
        <p:spPr>
          <a:xfrm>
            <a:off x="7891832" y="3314700"/>
            <a:ext cx="50656"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8" name="Oval 57"/>
          <p:cNvSpPr/>
          <p:nvPr/>
        </p:nvSpPr>
        <p:spPr>
          <a:xfrm>
            <a:off x="778453" y="3836987"/>
            <a:ext cx="45719" cy="10009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9" name="Oval 58"/>
          <p:cNvSpPr/>
          <p:nvPr/>
        </p:nvSpPr>
        <p:spPr>
          <a:xfrm>
            <a:off x="3463979" y="3817666"/>
            <a:ext cx="45719" cy="1199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0" name="Oval 59"/>
          <p:cNvSpPr/>
          <p:nvPr/>
        </p:nvSpPr>
        <p:spPr>
          <a:xfrm>
            <a:off x="4994781" y="3829882"/>
            <a:ext cx="50656"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1" name="Oval 60"/>
          <p:cNvSpPr/>
          <p:nvPr/>
        </p:nvSpPr>
        <p:spPr>
          <a:xfrm>
            <a:off x="7741658" y="3887032"/>
            <a:ext cx="50656"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1" name="TextBox 30"/>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904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500"/>
                                        <p:tgtEl>
                                          <p:spTgt spid="4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fade">
                                      <p:cBhvr>
                                        <p:cTn id="32" dur="500"/>
                                        <p:tgtEl>
                                          <p:spTgt spid="4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fade">
                                      <p:cBhvr>
                                        <p:cTn id="37" dur="500"/>
                                        <p:tgtEl>
                                          <p:spTgt spid="4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fade">
                                      <p:cBhvr>
                                        <p:cTn id="42" dur="500"/>
                                        <p:tgtEl>
                                          <p:spTgt spid="4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fade">
                                      <p:cBhvr>
                                        <p:cTn id="47" dur="500"/>
                                        <p:tgtEl>
                                          <p:spTgt spid="4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500"/>
                                        <p:tgtEl>
                                          <p:spTgt spid="5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500"/>
                                        <p:tgtEl>
                                          <p:spTgt spid="5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fade">
                                      <p:cBhvr>
                                        <p:cTn id="67" dur="500"/>
                                        <p:tgtEl>
                                          <p:spTgt spid="5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3"/>
                                        </p:tgtEl>
                                        <p:attrNameLst>
                                          <p:attrName>style.visibility</p:attrName>
                                        </p:attrNameLst>
                                      </p:cBhvr>
                                      <p:to>
                                        <p:strVal val="visible"/>
                                      </p:to>
                                    </p:set>
                                    <p:animEffect transition="in" filter="fade">
                                      <p:cBhvr>
                                        <p:cTn id="72" dur="500"/>
                                        <p:tgtEl>
                                          <p:spTgt spid="53"/>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500"/>
                                        <p:tgtEl>
                                          <p:spTgt spid="2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54"/>
                                        </p:tgtEl>
                                        <p:attrNameLst>
                                          <p:attrName>style.visibility</p:attrName>
                                        </p:attrNameLst>
                                      </p:cBhvr>
                                      <p:to>
                                        <p:strVal val="visible"/>
                                      </p:to>
                                    </p:set>
                                    <p:animEffect transition="in" filter="fade">
                                      <p:cBhvr>
                                        <p:cTn id="82" dur="500"/>
                                        <p:tgtEl>
                                          <p:spTgt spid="54"/>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55"/>
                                        </p:tgtEl>
                                        <p:attrNameLst>
                                          <p:attrName>style.visibility</p:attrName>
                                        </p:attrNameLst>
                                      </p:cBhvr>
                                      <p:to>
                                        <p:strVal val="visible"/>
                                      </p:to>
                                    </p:set>
                                    <p:animEffect transition="in" filter="fade">
                                      <p:cBhvr>
                                        <p:cTn id="87" dur="500"/>
                                        <p:tgtEl>
                                          <p:spTgt spid="55"/>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56"/>
                                        </p:tgtEl>
                                        <p:attrNameLst>
                                          <p:attrName>style.visibility</p:attrName>
                                        </p:attrNameLst>
                                      </p:cBhvr>
                                      <p:to>
                                        <p:strVal val="visible"/>
                                      </p:to>
                                    </p:set>
                                    <p:animEffect transition="in" filter="fade">
                                      <p:cBhvr>
                                        <p:cTn id="92" dur="500"/>
                                        <p:tgtEl>
                                          <p:spTgt spid="56"/>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57"/>
                                        </p:tgtEl>
                                        <p:attrNameLst>
                                          <p:attrName>style.visibility</p:attrName>
                                        </p:attrNameLst>
                                      </p:cBhvr>
                                      <p:to>
                                        <p:strVal val="visible"/>
                                      </p:to>
                                    </p:set>
                                    <p:animEffect transition="in" filter="fade">
                                      <p:cBhvr>
                                        <p:cTn id="97" dur="500"/>
                                        <p:tgtEl>
                                          <p:spTgt spid="57"/>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1"/>
                                        </p:tgtEl>
                                        <p:attrNameLst>
                                          <p:attrName>style.visibility</p:attrName>
                                        </p:attrNameLst>
                                      </p:cBhvr>
                                      <p:to>
                                        <p:strVal val="visible"/>
                                      </p:to>
                                    </p:set>
                                    <p:animEffect transition="in" filter="fade">
                                      <p:cBhvr>
                                        <p:cTn id="102" dur="500"/>
                                        <p:tgtEl>
                                          <p:spTgt spid="21"/>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58"/>
                                        </p:tgtEl>
                                        <p:attrNameLst>
                                          <p:attrName>style.visibility</p:attrName>
                                        </p:attrNameLst>
                                      </p:cBhvr>
                                      <p:to>
                                        <p:strVal val="visible"/>
                                      </p:to>
                                    </p:set>
                                    <p:animEffect transition="in" filter="fade">
                                      <p:cBhvr>
                                        <p:cTn id="107" dur="500"/>
                                        <p:tgtEl>
                                          <p:spTgt spid="58"/>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59"/>
                                        </p:tgtEl>
                                        <p:attrNameLst>
                                          <p:attrName>style.visibility</p:attrName>
                                        </p:attrNameLst>
                                      </p:cBhvr>
                                      <p:to>
                                        <p:strVal val="visible"/>
                                      </p:to>
                                    </p:set>
                                    <p:animEffect transition="in" filter="fade">
                                      <p:cBhvr>
                                        <p:cTn id="112" dur="500"/>
                                        <p:tgtEl>
                                          <p:spTgt spid="59"/>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60"/>
                                        </p:tgtEl>
                                        <p:attrNameLst>
                                          <p:attrName>style.visibility</p:attrName>
                                        </p:attrNameLst>
                                      </p:cBhvr>
                                      <p:to>
                                        <p:strVal val="visible"/>
                                      </p:to>
                                    </p:set>
                                    <p:animEffect transition="in" filter="fade">
                                      <p:cBhvr>
                                        <p:cTn id="117" dur="500"/>
                                        <p:tgtEl>
                                          <p:spTgt spid="60"/>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61"/>
                                        </p:tgtEl>
                                        <p:attrNameLst>
                                          <p:attrName>style.visibility</p:attrName>
                                        </p:attrNameLst>
                                      </p:cBhvr>
                                      <p:to>
                                        <p:strVal val="visible"/>
                                      </p:to>
                                    </p:set>
                                    <p:animEffect transition="in" filter="fade">
                                      <p:cBhvr>
                                        <p:cTn id="122" dur="500"/>
                                        <p:tgtEl>
                                          <p:spTgt spid="61"/>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2"/>
                                        </p:tgtEl>
                                        <p:attrNameLst>
                                          <p:attrName>style.visibility</p:attrName>
                                        </p:attrNameLst>
                                      </p:cBhvr>
                                      <p:to>
                                        <p:strVal val="visible"/>
                                      </p:to>
                                    </p:set>
                                    <p:animEffect transition="in" filter="fade">
                                      <p:cBhvr>
                                        <p:cTn id="1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1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8644" y="3048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a:t>
            </a:r>
            <a:r>
              <a:rPr lang="en-US" sz="2400" b="1" dirty="0" smtClean="0">
                <a:latin typeface="Times New Roman" pitchFamily="18" charset="0"/>
                <a:cs typeface="Times New Roman" pitchFamily="18" charset="0"/>
              </a:rPr>
              <a:t>2. USE OF ENGLISH</a:t>
            </a:r>
            <a:endParaRPr lang="en-US" sz="2400" dirty="0">
              <a:latin typeface="Times New Roman" pitchFamily="18" charset="0"/>
              <a:cs typeface="Times New Roman" pitchFamily="18" charset="0"/>
            </a:endParaRPr>
          </a:p>
        </p:txBody>
      </p:sp>
      <p:sp>
        <p:nvSpPr>
          <p:cNvPr id="3" name="Rectangle 2"/>
          <p:cNvSpPr/>
          <p:nvPr/>
        </p:nvSpPr>
        <p:spPr>
          <a:xfrm>
            <a:off x="917862" y="681335"/>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219200"/>
            <a:ext cx="9144000" cy="4524315"/>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rPr>
              <a:t>1. </a:t>
            </a:r>
            <a:r>
              <a:rPr lang="vi-VN" sz="2400" dirty="0" smtClean="0">
                <a:latin typeface="Times New Roman" pitchFamily="18" charset="0"/>
                <a:cs typeface="Times New Roman" pitchFamily="18" charset="0"/>
              </a:rPr>
              <a:t>My </a:t>
            </a:r>
            <a:r>
              <a:rPr lang="vi-VN" sz="2400" dirty="0">
                <a:latin typeface="Times New Roman" pitchFamily="18" charset="0"/>
                <a:cs typeface="Times New Roman" pitchFamily="18" charset="0"/>
              </a:rPr>
              <a:t>grandfather ……………………….fishing in his free time.</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does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do			C. goes		D. go</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2.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sports do you play?</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what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which		C. why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how</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3. </a:t>
            </a:r>
            <a:r>
              <a:rPr lang="vi-VN" sz="2400" dirty="0" smtClean="0">
                <a:latin typeface="Times New Roman" pitchFamily="18" charset="0"/>
                <a:cs typeface="Times New Roman" pitchFamily="18" charset="0"/>
              </a:rPr>
              <a:t>Where </a:t>
            </a:r>
            <a:r>
              <a:rPr lang="vi-VN" sz="2400" dirty="0">
                <a:latin typeface="Times New Roman" pitchFamily="18" charset="0"/>
                <a:cs typeface="Times New Roman" pitchFamily="18" charset="0"/>
              </a:rPr>
              <a:t>are you, Hoa? I’m downstairs. I ……………….to music.</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to listen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listen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listens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am listening</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4. </a:t>
            </a:r>
            <a:r>
              <a:rPr lang="vi-VN" sz="2400" dirty="0" smtClean="0">
                <a:latin typeface="Times New Roman" pitchFamily="18" charset="0"/>
                <a:cs typeface="Times New Roman" pitchFamily="18" charset="0"/>
              </a:rPr>
              <a:t>This </a:t>
            </a:r>
            <a:r>
              <a:rPr lang="vi-VN" sz="2400" dirty="0">
                <a:latin typeface="Times New Roman" pitchFamily="18" charset="0"/>
                <a:cs typeface="Times New Roman" pitchFamily="18" charset="0"/>
              </a:rPr>
              <a:t>Saturday we …………………………. to the Art Museum.</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go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is going		C. are going		D. went</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5. </a:t>
            </a:r>
            <a:r>
              <a:rPr lang="vi-VN" sz="2400" dirty="0" smtClean="0">
                <a:latin typeface="Times New Roman" pitchFamily="18" charset="0"/>
                <a:cs typeface="Times New Roman" pitchFamily="18" charset="0"/>
              </a:rPr>
              <a:t>I </a:t>
            </a:r>
            <a:r>
              <a:rPr lang="vi-VN" sz="2400" dirty="0">
                <a:latin typeface="Times New Roman" pitchFamily="18" charset="0"/>
                <a:cs typeface="Times New Roman" pitchFamily="18" charset="0"/>
              </a:rPr>
              <a:t>like ................... programmes. They make me laugh</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horror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comedy		C. national		D. local</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6. </a:t>
            </a:r>
            <a:r>
              <a:rPr lang="vi-VN" sz="2400" dirty="0" smtClean="0">
                <a:latin typeface="Times New Roman" pitchFamily="18" charset="0"/>
                <a:cs typeface="Times New Roman" pitchFamily="18" charset="0"/>
              </a:rPr>
              <a:t>Which </a:t>
            </a:r>
            <a:r>
              <a:rPr lang="vi-VN" sz="2400" dirty="0">
                <a:latin typeface="Times New Roman" pitchFamily="18" charset="0"/>
                <a:cs typeface="Times New Roman" pitchFamily="18" charset="0"/>
              </a:rPr>
              <a:t>shirt is ………………….., this one or that one?</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cheap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the cheapest	C. cheaper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more cheap</a:t>
            </a:r>
            <a:endParaRPr lang="en-US" sz="2400" dirty="0">
              <a:latin typeface="Times New Roman" pitchFamily="18" charset="0"/>
              <a:cs typeface="Times New Roman" pitchFamily="18" charset="0"/>
            </a:endParaRPr>
          </a:p>
        </p:txBody>
      </p:sp>
      <p:sp>
        <p:nvSpPr>
          <p:cNvPr id="7" name="Oval 6"/>
          <p:cNvSpPr/>
          <p:nvPr/>
        </p:nvSpPr>
        <p:spPr>
          <a:xfrm>
            <a:off x="4571999" y="1600200"/>
            <a:ext cx="43295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853044" y="2286000"/>
            <a:ext cx="43295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006934" y="3076513"/>
            <a:ext cx="43295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572000" y="3828783"/>
            <a:ext cx="432954" cy="4232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571999" y="5230751"/>
            <a:ext cx="43295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828800" y="4585848"/>
            <a:ext cx="381000" cy="3470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469322" y="1600200"/>
            <a:ext cx="1740478"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5" name="Straight Connector 14"/>
          <p:cNvCxnSpPr/>
          <p:nvPr/>
        </p:nvCxnSpPr>
        <p:spPr>
          <a:xfrm>
            <a:off x="4788476" y="5272316"/>
            <a:ext cx="2218458"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sp>
        <p:nvSpPr>
          <p:cNvPr id="16" name="TextBox 15"/>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38644" y="3048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B. VOCABULARY &amp; GRAMMAR </a:t>
            </a:r>
            <a:endParaRPr lang="en-US" sz="2400" dirty="0">
              <a:latin typeface="Times New Roman" pitchFamily="18" charset="0"/>
              <a:cs typeface="Times New Roman" pitchFamily="18" charset="0"/>
            </a:endParaRPr>
          </a:p>
        </p:txBody>
      </p:sp>
      <p:sp>
        <p:nvSpPr>
          <p:cNvPr id="4" name="Rectangle 3"/>
          <p:cNvSpPr/>
          <p:nvPr/>
        </p:nvSpPr>
        <p:spPr>
          <a:xfrm>
            <a:off x="917862" y="689475"/>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219200"/>
            <a:ext cx="9144000" cy="4524315"/>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rPr>
              <a:t>7. </a:t>
            </a:r>
            <a:r>
              <a:rPr lang="vi-VN" sz="2400" dirty="0" smtClean="0">
                <a:latin typeface="Times New Roman" pitchFamily="18" charset="0"/>
                <a:cs typeface="Times New Roman" pitchFamily="18" charset="0"/>
              </a:rPr>
              <a:t>Who </a:t>
            </a:r>
            <a:r>
              <a:rPr lang="vi-VN" sz="2400" dirty="0">
                <a:latin typeface="Times New Roman" pitchFamily="18" charset="0"/>
                <a:cs typeface="Times New Roman" pitchFamily="18" charset="0"/>
              </a:rPr>
              <a:t>............ you ................ badminton with yesterday?</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do - play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did - play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are </a:t>
            </a:r>
            <a:r>
              <a:rPr lang="vi-VN" sz="2400" dirty="0" smtClean="0">
                <a:latin typeface="Times New Roman" pitchFamily="18" charset="0"/>
                <a:cs typeface="Times New Roman" pitchFamily="18" charset="0"/>
              </a:rPr>
              <a:t>– play</a:t>
            </a:r>
            <a:r>
              <a:rPr lang="en-US"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did - played</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8. </a:t>
            </a:r>
            <a:r>
              <a:rPr lang="vi-VN" sz="2400" dirty="0" smtClean="0">
                <a:latin typeface="Times New Roman" pitchFamily="18" charset="0"/>
                <a:cs typeface="Times New Roman" pitchFamily="18" charset="0"/>
              </a:rPr>
              <a:t>.....................</a:t>
            </a:r>
            <a:r>
              <a:rPr lang="vi-VN" sz="2400" dirty="0">
                <a:latin typeface="Times New Roman" pitchFamily="18" charset="0"/>
                <a:cs typeface="Times New Roman" pitchFamily="18" charset="0"/>
              </a:rPr>
              <a:t>is a man on a television or radio programme who gives a weather forecast</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MC		B. </a:t>
            </a:r>
            <a:r>
              <a:rPr lang="vi-VN" sz="2400" dirty="0" smtClean="0">
                <a:latin typeface="Times New Roman" pitchFamily="18" charset="0"/>
                <a:cs typeface="Times New Roman" pitchFamily="18" charset="0"/>
              </a:rPr>
              <a:t>weatherman</a:t>
            </a:r>
            <a:r>
              <a:rPr lang="vi-VN" sz="2400" dirty="0">
                <a:latin typeface="Times New Roman" pitchFamily="18" charset="0"/>
                <a:cs typeface="Times New Roman" pitchFamily="18" charset="0"/>
              </a:rPr>
              <a:t>	C. newsreader		D. viewer</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9. </a:t>
            </a:r>
            <a:r>
              <a:rPr lang="vi-VN" sz="2400" dirty="0" smtClean="0">
                <a:latin typeface="Times New Roman" pitchFamily="18" charset="0"/>
                <a:cs typeface="Times New Roman" pitchFamily="18" charset="0"/>
              </a:rPr>
              <a:t>We </a:t>
            </a:r>
            <a:r>
              <a:rPr lang="vi-VN" sz="2400" dirty="0">
                <a:latin typeface="Times New Roman" pitchFamily="18" charset="0"/>
                <a:cs typeface="Times New Roman" pitchFamily="18" charset="0"/>
              </a:rPr>
              <a:t>use the .................... to change the channel from a distance</a:t>
            </a:r>
            <a:endParaRPr lang="en-US" sz="2400" dirty="0">
              <a:latin typeface="Times New Roman" pitchFamily="18" charset="0"/>
              <a:cs typeface="Times New Roman" pitchFamily="18" charset="0"/>
            </a:endParaRPr>
          </a:p>
          <a:p>
            <a:pPr marL="457200" indent="-457200">
              <a:buAutoNum type="alphaUcPeriod"/>
            </a:pPr>
            <a:r>
              <a:rPr lang="vi-VN" sz="2400" dirty="0" smtClean="0">
                <a:latin typeface="Times New Roman" pitchFamily="18" charset="0"/>
                <a:cs typeface="Times New Roman" pitchFamily="18" charset="0"/>
              </a:rPr>
              <a:t>remote </a:t>
            </a:r>
            <a:r>
              <a:rPr lang="vi-VN" sz="2400" dirty="0">
                <a:latin typeface="Times New Roman" pitchFamily="18" charset="0"/>
                <a:cs typeface="Times New Roman" pitchFamily="18" charset="0"/>
              </a:rPr>
              <a:t>control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volume button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TV		D. </a:t>
            </a:r>
            <a:r>
              <a:rPr lang="vi-VN" sz="2400" dirty="0" smtClean="0">
                <a:latin typeface="Times New Roman" pitchFamily="18" charset="0"/>
                <a:cs typeface="Times New Roman" pitchFamily="18" charset="0"/>
              </a:rPr>
              <a:t>laptop</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10. </a:t>
            </a:r>
            <a:r>
              <a:rPr lang="vi-VN" sz="2400" dirty="0" smtClean="0">
                <a:latin typeface="Times New Roman" pitchFamily="18" charset="0"/>
                <a:cs typeface="Times New Roman" pitchFamily="18" charset="0"/>
              </a:rPr>
              <a:t>We </a:t>
            </a:r>
            <a:r>
              <a:rPr lang="vi-VN" sz="2400" dirty="0">
                <a:latin typeface="Times New Roman" pitchFamily="18" charset="0"/>
                <a:cs typeface="Times New Roman" pitchFamily="18" charset="0"/>
              </a:rPr>
              <a:t>…………....keep quiet in the library so that everyone can enjoy reading books.</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shouldn't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should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can	’t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can</a:t>
            </a:r>
            <a:endParaRPr lang="en-US" sz="2400" dirty="0">
              <a:latin typeface="Times New Roman" pitchFamily="18" charset="0"/>
              <a:cs typeface="Times New Roman" pitchFamily="18" charset="0"/>
            </a:endParaRPr>
          </a:p>
          <a:p>
            <a:pPr lvl="0"/>
            <a:r>
              <a:rPr lang="vi-VN"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11. </a:t>
            </a:r>
            <a:r>
              <a:rPr lang="vi-VN" sz="2400" dirty="0" smtClean="0">
                <a:latin typeface="Times New Roman" pitchFamily="18" charset="0"/>
                <a:cs typeface="Times New Roman" pitchFamily="18" charset="0"/>
              </a:rPr>
              <a:t>A</a:t>
            </a:r>
            <a:r>
              <a:rPr lang="vi-VN" sz="2400" dirty="0">
                <a:latin typeface="Times New Roman" pitchFamily="18" charset="0"/>
                <a:cs typeface="Times New Roman" pitchFamily="18" charset="0"/>
              </a:rPr>
              <a:t>: ................ do you play </a:t>
            </a:r>
            <a:r>
              <a:rPr lang="vi-VN" sz="2400" dirty="0" smtClean="0">
                <a:latin typeface="Times New Roman" pitchFamily="18" charset="0"/>
                <a:cs typeface="Times New Roman" pitchFamily="18" charset="0"/>
              </a:rPr>
              <a:t>football?</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twice a week</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what		B. why		C. how often		D. </a:t>
            </a:r>
            <a:r>
              <a:rPr lang="vi-VN" sz="2400" dirty="0" smtClean="0">
                <a:latin typeface="Times New Roman" pitchFamily="18" charset="0"/>
                <a:cs typeface="Times New Roman" pitchFamily="18" charset="0"/>
              </a:rPr>
              <a:t>how</a:t>
            </a:r>
            <a:endParaRPr lang="en-US" sz="2400" dirty="0">
              <a:latin typeface="Times New Roman" pitchFamily="18" charset="0"/>
              <a:cs typeface="Times New Roman" pitchFamily="18" charset="0"/>
            </a:endParaRPr>
          </a:p>
        </p:txBody>
      </p:sp>
      <p:sp>
        <p:nvSpPr>
          <p:cNvPr id="10" name="Oval 9"/>
          <p:cNvSpPr/>
          <p:nvPr/>
        </p:nvSpPr>
        <p:spPr>
          <a:xfrm>
            <a:off x="1752600" y="1600200"/>
            <a:ext cx="4953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780309" y="2660877"/>
            <a:ext cx="4953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0" y="3481357"/>
            <a:ext cx="4953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715490" y="4495800"/>
            <a:ext cx="4953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542559" y="5286315"/>
            <a:ext cx="4953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5915023" y="1600200"/>
            <a:ext cx="1171577"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7" name="Straight Connector 16"/>
          <p:cNvCxnSpPr/>
          <p:nvPr/>
        </p:nvCxnSpPr>
        <p:spPr>
          <a:xfrm>
            <a:off x="247650" y="2688587"/>
            <a:ext cx="1780309"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8" name="Straight Connector 17"/>
          <p:cNvCxnSpPr/>
          <p:nvPr/>
        </p:nvCxnSpPr>
        <p:spPr>
          <a:xfrm>
            <a:off x="5895107" y="5258605"/>
            <a:ext cx="1780309"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sp>
        <p:nvSpPr>
          <p:cNvPr id="16" name="TextBox 15"/>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38644" y="3810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B. VOCABULARY &amp; GRAMMAR </a:t>
            </a:r>
            <a:endParaRPr lang="en-US" sz="2400" dirty="0">
              <a:latin typeface="Times New Roman" pitchFamily="18" charset="0"/>
              <a:cs typeface="Times New Roman" pitchFamily="18" charset="0"/>
            </a:endParaRPr>
          </a:p>
        </p:txBody>
      </p:sp>
      <p:sp>
        <p:nvSpPr>
          <p:cNvPr id="4" name="Rectangle 3"/>
          <p:cNvSpPr/>
          <p:nvPr/>
        </p:nvSpPr>
        <p:spPr>
          <a:xfrm>
            <a:off x="917862" y="765675"/>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143000"/>
            <a:ext cx="9144000" cy="415498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rPr>
              <a:t>12. </a:t>
            </a:r>
            <a:r>
              <a:rPr lang="vi-VN" sz="2400" dirty="0" smtClean="0">
                <a:latin typeface="Times New Roman" pitchFamily="18" charset="0"/>
                <a:cs typeface="Times New Roman" pitchFamily="18" charset="0"/>
              </a:rPr>
              <a:t>Both </a:t>
            </a:r>
            <a:r>
              <a:rPr lang="vi-VN" sz="2400" dirty="0">
                <a:latin typeface="Times New Roman" pitchFamily="18" charset="0"/>
                <a:cs typeface="Times New Roman" pitchFamily="18" charset="0"/>
              </a:rPr>
              <a:t>educational channels .............. TV cartoon series always teach children life lessons.</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so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and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but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		D. or</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13.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The Little Big Shots is a famous American television series, I have never watched it.</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Because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Although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So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But</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14.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I .......... at the .......... last Sunday, but I did not see you there</a:t>
            </a:r>
            <a:endParaRPr lang="en-US" sz="2400" dirty="0">
              <a:latin typeface="Times New Roman" pitchFamily="18" charset="0"/>
              <a:cs typeface="Times New Roman" pitchFamily="18" charset="0"/>
            </a:endParaRPr>
          </a:p>
          <a:p>
            <a:pPr marL="457200" indent="-457200">
              <a:buAutoNum type="alphaUcPeriod"/>
            </a:pPr>
            <a:r>
              <a:rPr lang="vi-VN" sz="2400" dirty="0" smtClean="0">
                <a:latin typeface="Times New Roman" pitchFamily="18" charset="0"/>
                <a:cs typeface="Times New Roman" pitchFamily="18" charset="0"/>
              </a:rPr>
              <a:t>was </a:t>
            </a:r>
            <a:r>
              <a:rPr lang="vi-VN" sz="2400" dirty="0">
                <a:latin typeface="Times New Roman" pitchFamily="18" charset="0"/>
                <a:cs typeface="Times New Roman" pitchFamily="18" charset="0"/>
              </a:rPr>
              <a:t>- gym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were - football		</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am - gym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did - gym</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15.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How many goals did you .............. in total?</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scored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scores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a:t>
            </a:r>
            <a:r>
              <a:rPr lang="vi-VN" sz="2400" dirty="0" smtClean="0">
                <a:latin typeface="Times New Roman" pitchFamily="18" charset="0"/>
                <a:cs typeface="Times New Roman" pitchFamily="18" charset="0"/>
              </a:rPr>
              <a:t>core</a:t>
            </a:r>
            <a:r>
              <a:rPr lang="vi-VN" sz="2400" dirty="0">
                <a:latin typeface="Times New Roman" pitchFamily="18" charset="0"/>
                <a:cs typeface="Times New Roman" pitchFamily="18" charset="0"/>
              </a:rPr>
              <a:t>		D. </a:t>
            </a:r>
            <a:r>
              <a:rPr lang="en-US" sz="2400" dirty="0" smtClean="0">
                <a:latin typeface="Times New Roman" pitchFamily="18" charset="0"/>
                <a:cs typeface="Times New Roman" pitchFamily="18" charset="0"/>
              </a:rPr>
              <a:t>s</a:t>
            </a:r>
            <a:r>
              <a:rPr lang="vi-VN" sz="2400" dirty="0" smtClean="0">
                <a:latin typeface="Times New Roman" pitchFamily="18" charset="0"/>
                <a:cs typeface="Times New Roman" pitchFamily="18" charset="0"/>
              </a:rPr>
              <a:t>coring</a:t>
            </a:r>
            <a:endParaRPr lang="en-US" sz="2400" dirty="0">
              <a:latin typeface="Times New Roman" pitchFamily="18" charset="0"/>
              <a:cs typeface="Times New Roman" pitchFamily="18" charset="0"/>
            </a:endParaRPr>
          </a:p>
        </p:txBody>
      </p:sp>
      <p:sp>
        <p:nvSpPr>
          <p:cNvPr id="7" name="Oval 6"/>
          <p:cNvSpPr/>
          <p:nvPr/>
        </p:nvSpPr>
        <p:spPr>
          <a:xfrm>
            <a:off x="1752600" y="19050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752600" y="2991892"/>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3714329"/>
            <a:ext cx="46412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502724" y="4840784"/>
            <a:ext cx="52647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524742" y="1537855"/>
            <a:ext cx="597478"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sp>
        <p:nvSpPr>
          <p:cNvPr id="13" name="TextBox 12"/>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376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38644" y="3048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a:t>
            </a:r>
            <a:r>
              <a:rPr lang="en-US" sz="2400" b="1" dirty="0" smtClean="0">
                <a:latin typeface="Times New Roman" pitchFamily="18" charset="0"/>
                <a:cs typeface="Times New Roman" pitchFamily="18" charset="0"/>
              </a:rPr>
              <a:t>C. READING </a:t>
            </a:r>
            <a:endParaRPr lang="en-US" sz="2400" dirty="0">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itle 1"/>
          <p:cNvSpPr txBox="1">
            <a:spLocks/>
          </p:cNvSpPr>
          <p:nvPr/>
        </p:nvSpPr>
        <p:spPr>
          <a:xfrm>
            <a:off x="251520" y="685800"/>
            <a:ext cx="8712968" cy="63947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vi-VN" sz="2400" dirty="0" smtClean="0"/>
              <a:t>American students usually attend an elementary school in their neighbourhood. The school year usually runs from early September to mid-June. School days last from Monday to Friday. Classes start at 9 a.m and finish at 3 p.m. Students have a two-week vacation, a one-week spring vacation and two-month summer vacation. Elementary school programs consist of language arts, history, geography, maths, science, music, art, physical education and health. In big cities, many students live close enough to walk to school and come home for lunch. However, most elementary schools have a canteen. Students can go there at break-time. They</a:t>
            </a:r>
            <a:r>
              <a:rPr lang="vi-VN" sz="2400" b="1" dirty="0" smtClean="0"/>
              <a:t> </a:t>
            </a:r>
            <a:r>
              <a:rPr lang="vi-VN" sz="2400" dirty="0" smtClean="0"/>
              <a:t>can buy some snacks and drinks there.</a:t>
            </a:r>
            <a:br>
              <a:rPr lang="vi-VN" sz="2400" dirty="0" smtClean="0"/>
            </a:br>
            <a:r>
              <a:rPr lang="vi-VN" sz="2400" dirty="0" smtClean="0"/>
              <a:t>1. The school year usually begins in late September.     </a:t>
            </a:r>
            <a:br>
              <a:rPr lang="vi-VN" sz="2400" dirty="0" smtClean="0"/>
            </a:br>
            <a:r>
              <a:rPr lang="vi-VN" sz="2400" dirty="0" smtClean="0"/>
              <a:t>2. Students often have lessons five days a week.</a:t>
            </a:r>
            <a:br>
              <a:rPr lang="vi-VN" sz="2400" dirty="0" smtClean="0"/>
            </a:br>
            <a:r>
              <a:rPr lang="vi-VN" sz="2400" dirty="0" smtClean="0"/>
              <a:t>3. In the summer, students have a two-month vacation. </a:t>
            </a:r>
            <a:br>
              <a:rPr lang="vi-VN" sz="2400" dirty="0" smtClean="0"/>
            </a:br>
            <a:r>
              <a:rPr lang="vi-VN" sz="2400" dirty="0" smtClean="0"/>
              <a:t>4. Students can buy some snacks and drinks at a food-stall. </a:t>
            </a:r>
            <a:br>
              <a:rPr lang="vi-VN" sz="2400" dirty="0" smtClean="0"/>
            </a:br>
            <a:r>
              <a:rPr lang="vi-VN" sz="2400" dirty="0" smtClean="0"/>
              <a:t>5. Many students living near the school have lunch at the canteen. </a:t>
            </a:r>
            <a:endParaRPr lang="vi-VN" sz="2400" dirty="0"/>
          </a:p>
        </p:txBody>
      </p:sp>
      <p:sp>
        <p:nvSpPr>
          <p:cNvPr id="25" name="Rectangle 24"/>
          <p:cNvSpPr/>
          <p:nvPr/>
        </p:nvSpPr>
        <p:spPr>
          <a:xfrm>
            <a:off x="152400" y="609600"/>
            <a:ext cx="9144000" cy="446276"/>
          </a:xfrm>
          <a:prstGeom prst="rect">
            <a:avLst/>
          </a:prstGeom>
        </p:spPr>
        <p:txBody>
          <a:bodyPr wrap="square">
            <a:spAutoFit/>
          </a:bodyPr>
          <a:lstStyle/>
          <a:p>
            <a:pPr algn="just"/>
            <a:r>
              <a:rPr lang="en-US" sz="2300" b="1" spc="-40" dirty="0">
                <a:latin typeface="Times New Roman" pitchFamily="18" charset="0"/>
                <a:cs typeface="Times New Roman" pitchFamily="18" charset="0"/>
              </a:rPr>
              <a:t>I. Read the passage, then decide whether the sentences are True or False.</a:t>
            </a:r>
            <a:endParaRPr lang="en-US" sz="2300" spc="-40" dirty="0">
              <a:latin typeface="Times New Roman" pitchFamily="18" charset="0"/>
              <a:cs typeface="Times New Roman" pitchFamily="18" charset="0"/>
            </a:endParaRPr>
          </a:p>
        </p:txBody>
      </p:sp>
      <p:sp>
        <p:nvSpPr>
          <p:cNvPr id="26" name="TextBox 25"/>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20676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PRACTICE TEST 4</a:t>
            </a:r>
            <a:endParaRPr lang="en-US" sz="2800" b="1" dirty="0">
              <a:solidFill>
                <a:srgbClr val="FF0000"/>
              </a:solidFill>
              <a:latin typeface="Times New Roman" pitchFamily="18" charset="0"/>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itle 1"/>
          <p:cNvSpPr txBox="1">
            <a:spLocks/>
          </p:cNvSpPr>
          <p:nvPr/>
        </p:nvSpPr>
        <p:spPr>
          <a:xfrm>
            <a:off x="251520" y="615678"/>
            <a:ext cx="8712968" cy="63947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dirty="0"/>
              <a:t> </a:t>
            </a:r>
            <a:r>
              <a:rPr lang="en-US" sz="2400" dirty="0" smtClean="0"/>
              <a:t>        </a:t>
            </a:r>
            <a:r>
              <a:rPr lang="vi-VN" sz="2400" dirty="0" smtClean="0"/>
              <a:t>American students usually attend an elementary school in their neighbourhood. The school year usually runs from early September to mid-June. School days last from Monday to Friday. Classes start at 9 a.m and finish at 3 p.m. Students have a two-week vacation, a one-week spring vacation and two-month summer vacation. Elementary school programs consist of language arts, history, geography, maths, science, music, art, physical education and health. In big cities, many students live close enough to walk to school and come home for lunch. However, most elementary schools have a canteen. Students can go there at break-time. They</a:t>
            </a:r>
            <a:r>
              <a:rPr lang="vi-VN" sz="2400" b="1" dirty="0" smtClean="0"/>
              <a:t> </a:t>
            </a:r>
            <a:r>
              <a:rPr lang="vi-VN" sz="2400" dirty="0" smtClean="0"/>
              <a:t>can buy some snacks and drinks there.</a:t>
            </a:r>
            <a:br>
              <a:rPr lang="vi-VN" sz="2400" dirty="0" smtClean="0"/>
            </a:br>
            <a:r>
              <a:rPr lang="vi-VN" sz="2400" dirty="0" smtClean="0"/>
              <a:t>1. The school year usually begins in late September.     </a:t>
            </a:r>
            <a:br>
              <a:rPr lang="vi-VN" sz="2400" dirty="0" smtClean="0"/>
            </a:br>
            <a:r>
              <a:rPr lang="vi-VN" sz="2400" dirty="0" smtClean="0"/>
              <a:t>2. Students often have lessons five days a week.</a:t>
            </a:r>
            <a:br>
              <a:rPr lang="vi-VN" sz="2400" dirty="0" smtClean="0"/>
            </a:br>
            <a:r>
              <a:rPr lang="vi-VN" sz="2400" dirty="0" smtClean="0"/>
              <a:t>3. In the summer, students have a two-month vacation. </a:t>
            </a:r>
            <a:br>
              <a:rPr lang="vi-VN" sz="2400" dirty="0" smtClean="0"/>
            </a:br>
            <a:r>
              <a:rPr lang="vi-VN" sz="2400" dirty="0" smtClean="0"/>
              <a:t>4. Students can buy some snacks and drinks at a food-stall. </a:t>
            </a:r>
            <a:br>
              <a:rPr lang="vi-VN" sz="2400" dirty="0" smtClean="0"/>
            </a:br>
            <a:r>
              <a:rPr lang="vi-VN" sz="2400" dirty="0" smtClean="0"/>
              <a:t>5. Many students living near the school have lunch at the canteen. </a:t>
            </a:r>
            <a:br>
              <a:rPr lang="vi-VN" sz="2400" dirty="0" smtClean="0"/>
            </a:br>
            <a:endParaRPr lang="vi-VN" sz="2400" dirty="0"/>
          </a:p>
        </p:txBody>
      </p:sp>
      <p:cxnSp>
        <p:nvCxnSpPr>
          <p:cNvPr id="15" name="Straight Connector 14"/>
          <p:cNvCxnSpPr/>
          <p:nvPr/>
        </p:nvCxnSpPr>
        <p:spPr>
          <a:xfrm>
            <a:off x="6588224" y="1421767"/>
            <a:ext cx="1872208"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a:off x="4788024" y="1781807"/>
            <a:ext cx="1872208"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7" name="Straight Connector 16"/>
          <p:cNvCxnSpPr/>
          <p:nvPr/>
        </p:nvCxnSpPr>
        <p:spPr>
          <a:xfrm>
            <a:off x="3491880" y="2501887"/>
            <a:ext cx="1872208"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8" name="Straight Connector 17"/>
          <p:cNvCxnSpPr/>
          <p:nvPr/>
        </p:nvCxnSpPr>
        <p:spPr>
          <a:xfrm>
            <a:off x="5508104" y="3942047"/>
            <a:ext cx="1872208"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9" name="Straight Connector 18"/>
          <p:cNvCxnSpPr/>
          <p:nvPr/>
        </p:nvCxnSpPr>
        <p:spPr>
          <a:xfrm>
            <a:off x="6227081" y="3582007"/>
            <a:ext cx="1872208" cy="0"/>
          </a:xfrm>
          <a:prstGeom prst="line">
            <a:avLst/>
          </a:prstGeom>
        </p:spPr>
        <p:style>
          <a:lnRef idx="3">
            <a:schemeClr val="accent2"/>
          </a:lnRef>
          <a:fillRef idx="0">
            <a:schemeClr val="accent2"/>
          </a:fillRef>
          <a:effectRef idx="2">
            <a:schemeClr val="accent2"/>
          </a:effectRef>
          <a:fontRef idx="minor">
            <a:schemeClr val="tx1"/>
          </a:fontRef>
        </p:style>
      </p:cxnSp>
      <p:sp>
        <p:nvSpPr>
          <p:cNvPr id="20" name="TextBox 19"/>
          <p:cNvSpPr txBox="1"/>
          <p:nvPr/>
        </p:nvSpPr>
        <p:spPr>
          <a:xfrm>
            <a:off x="8339336" y="4675910"/>
            <a:ext cx="576064" cy="461665"/>
          </a:xfrm>
          <a:prstGeom prst="rect">
            <a:avLst/>
          </a:prstGeom>
          <a:noFill/>
        </p:spPr>
        <p:txBody>
          <a:bodyPr wrap="square" rtlCol="0">
            <a:spAutoFit/>
          </a:bodyPr>
          <a:lstStyle/>
          <a:p>
            <a:r>
              <a:rPr lang="vi-VN" sz="2400" b="1" dirty="0" smtClean="0">
                <a:solidFill>
                  <a:srgbClr val="FF0000"/>
                </a:solidFill>
                <a:latin typeface="+mj-lt"/>
              </a:rPr>
              <a:t>F</a:t>
            </a:r>
            <a:endParaRPr lang="vi-VN" sz="2400" b="1" dirty="0">
              <a:solidFill>
                <a:srgbClr val="FF0000"/>
              </a:solidFill>
              <a:latin typeface="+mj-lt"/>
            </a:endParaRPr>
          </a:p>
        </p:txBody>
      </p:sp>
      <p:sp>
        <p:nvSpPr>
          <p:cNvPr id="21" name="TextBox 20"/>
          <p:cNvSpPr txBox="1"/>
          <p:nvPr/>
        </p:nvSpPr>
        <p:spPr>
          <a:xfrm>
            <a:off x="8100392" y="5137575"/>
            <a:ext cx="576064" cy="461665"/>
          </a:xfrm>
          <a:prstGeom prst="rect">
            <a:avLst/>
          </a:prstGeom>
          <a:noFill/>
        </p:spPr>
        <p:txBody>
          <a:bodyPr wrap="square" rtlCol="0">
            <a:spAutoFit/>
          </a:bodyPr>
          <a:lstStyle/>
          <a:p>
            <a:r>
              <a:rPr lang="vi-VN" sz="2400" b="1" dirty="0" smtClean="0">
                <a:solidFill>
                  <a:srgbClr val="FF0000"/>
                </a:solidFill>
                <a:latin typeface="+mj-lt"/>
              </a:rPr>
              <a:t>T</a:t>
            </a:r>
            <a:endParaRPr lang="vi-VN" sz="2400" b="1" dirty="0">
              <a:solidFill>
                <a:srgbClr val="FF0000"/>
              </a:solidFill>
              <a:latin typeface="+mj-lt"/>
            </a:endParaRPr>
          </a:p>
        </p:txBody>
      </p:sp>
      <p:sp>
        <p:nvSpPr>
          <p:cNvPr id="22" name="TextBox 21"/>
          <p:cNvSpPr txBox="1"/>
          <p:nvPr/>
        </p:nvSpPr>
        <p:spPr>
          <a:xfrm>
            <a:off x="8110736" y="5481121"/>
            <a:ext cx="576064" cy="461665"/>
          </a:xfrm>
          <a:prstGeom prst="rect">
            <a:avLst/>
          </a:prstGeom>
          <a:noFill/>
        </p:spPr>
        <p:txBody>
          <a:bodyPr wrap="square" rtlCol="0">
            <a:spAutoFit/>
          </a:bodyPr>
          <a:lstStyle/>
          <a:p>
            <a:r>
              <a:rPr lang="vi-VN" sz="2400" b="1" dirty="0">
                <a:solidFill>
                  <a:srgbClr val="FF0000"/>
                </a:solidFill>
                <a:latin typeface="+mj-lt"/>
              </a:rPr>
              <a:t>T</a:t>
            </a:r>
          </a:p>
        </p:txBody>
      </p:sp>
      <p:sp>
        <p:nvSpPr>
          <p:cNvPr id="23" name="TextBox 22"/>
          <p:cNvSpPr txBox="1"/>
          <p:nvPr/>
        </p:nvSpPr>
        <p:spPr>
          <a:xfrm>
            <a:off x="8339336" y="5771065"/>
            <a:ext cx="576064" cy="461665"/>
          </a:xfrm>
          <a:prstGeom prst="rect">
            <a:avLst/>
          </a:prstGeom>
          <a:noFill/>
        </p:spPr>
        <p:txBody>
          <a:bodyPr wrap="square" rtlCol="0">
            <a:spAutoFit/>
          </a:bodyPr>
          <a:lstStyle/>
          <a:p>
            <a:r>
              <a:rPr lang="vi-VN" sz="2400" b="1" dirty="0" smtClean="0">
                <a:solidFill>
                  <a:srgbClr val="FF0000"/>
                </a:solidFill>
                <a:latin typeface="+mj-lt"/>
              </a:rPr>
              <a:t>F</a:t>
            </a:r>
            <a:endParaRPr lang="vi-VN" sz="2400" b="1" dirty="0">
              <a:solidFill>
                <a:srgbClr val="FF0000"/>
              </a:solidFill>
              <a:latin typeface="+mj-lt"/>
            </a:endParaRPr>
          </a:p>
        </p:txBody>
      </p:sp>
      <p:sp>
        <p:nvSpPr>
          <p:cNvPr id="24" name="TextBox 23"/>
          <p:cNvSpPr txBox="1"/>
          <p:nvPr/>
        </p:nvSpPr>
        <p:spPr>
          <a:xfrm>
            <a:off x="8388424" y="6167735"/>
            <a:ext cx="576064" cy="461665"/>
          </a:xfrm>
          <a:prstGeom prst="rect">
            <a:avLst/>
          </a:prstGeom>
          <a:noFill/>
        </p:spPr>
        <p:txBody>
          <a:bodyPr wrap="square" rtlCol="0">
            <a:spAutoFit/>
          </a:bodyPr>
          <a:lstStyle/>
          <a:p>
            <a:r>
              <a:rPr lang="vi-VN" sz="2400" b="1" dirty="0" smtClean="0">
                <a:solidFill>
                  <a:srgbClr val="FF0000"/>
                </a:solidFill>
                <a:latin typeface="+mj-lt"/>
              </a:rPr>
              <a:t>F</a:t>
            </a:r>
            <a:endParaRPr lang="vi-VN" sz="2400" b="1" dirty="0">
              <a:solidFill>
                <a:srgbClr val="FF0000"/>
              </a:solidFill>
              <a:latin typeface="+mj-lt"/>
            </a:endParaRPr>
          </a:p>
        </p:txBody>
      </p:sp>
    </p:spTree>
    <p:extLst>
      <p:ext uri="{BB962C8B-B14F-4D97-AF65-F5344CB8AC3E}">
        <p14:creationId xmlns:p14="http://schemas.microsoft.com/office/powerpoint/2010/main" val="193532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38644" y="381000"/>
            <a:ext cx="5867400" cy="461665"/>
          </a:xfrm>
          <a:prstGeom prst="rect">
            <a:avLst/>
          </a:prstGeom>
        </p:spPr>
        <p:txBody>
          <a:bodyPr wrap="square">
            <a:spAutoFit/>
          </a:bodyPr>
          <a:lstStyle/>
          <a:p>
            <a:r>
              <a:rPr lang="en-US" sz="2400" b="1" dirty="0">
                <a:latin typeface="Times New Roman" pitchFamily="18" charset="0"/>
                <a:cs typeface="Times New Roman" pitchFamily="18" charset="0"/>
              </a:rPr>
              <a:t>PART D</a:t>
            </a:r>
            <a:r>
              <a:rPr lang="en-US" sz="2400" b="1" dirty="0" smtClean="0">
                <a:latin typeface="Times New Roman" pitchFamily="18" charset="0"/>
                <a:cs typeface="Times New Roman" pitchFamily="18" charset="0"/>
              </a:rPr>
              <a:t>. WRITING </a:t>
            </a:r>
            <a:endParaRPr lang="en-US" sz="2400" dirty="0">
              <a:latin typeface="Times New Roman" pitchFamily="18" charset="0"/>
              <a:cs typeface="Times New Roman" pitchFamily="18" charset="0"/>
            </a:endParaRPr>
          </a:p>
        </p:txBody>
      </p:sp>
      <p:sp>
        <p:nvSpPr>
          <p:cNvPr id="4" name="Rectangle 3"/>
          <p:cNvSpPr/>
          <p:nvPr/>
        </p:nvSpPr>
        <p:spPr>
          <a:xfrm>
            <a:off x="917862" y="765675"/>
            <a:ext cx="8226138" cy="461665"/>
          </a:xfrm>
          <a:prstGeom prst="rect">
            <a:avLst/>
          </a:prstGeom>
        </p:spPr>
        <p:txBody>
          <a:bodyPr wrap="square">
            <a:spAutoFit/>
          </a:bodyPr>
          <a:lstStyle/>
          <a:p>
            <a:r>
              <a:rPr lang="vi-VN" sz="2400" b="1" dirty="0">
                <a:latin typeface="+mj-lt"/>
              </a:rPr>
              <a:t>V. Rearrange the words to make meaningful sentences</a:t>
            </a:r>
            <a:endParaRPr lang="en-US" sz="2400" dirty="0">
              <a:latin typeface="+mj-lt"/>
              <a:cs typeface="Times New Roman"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8644" cy="93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261408"/>
            <a:ext cx="9144000" cy="1938992"/>
          </a:xfrm>
          <a:prstGeom prst="rect">
            <a:avLst/>
          </a:prstGeom>
          <a:noFill/>
        </p:spPr>
        <p:txBody>
          <a:bodyPr wrap="square" rtlCol="0">
            <a:spAutoFit/>
          </a:bodyPr>
          <a:lstStyle/>
          <a:p>
            <a:pPr lvl="0"/>
            <a:r>
              <a:rPr lang="vi-VN" sz="2400" dirty="0" smtClean="0"/>
              <a:t>1</a:t>
            </a:r>
            <a:r>
              <a:rPr lang="vi-VN" sz="2400" dirty="0"/>
              <a:t>. camping / often / do / how / you / go?</a:t>
            </a:r>
            <a:br>
              <a:rPr lang="vi-VN" sz="2400" dirty="0"/>
            </a:br>
            <a:r>
              <a:rPr lang="vi-VN" sz="2400" dirty="0"/>
              <a:t>	</a:t>
            </a:r>
            <a:br>
              <a:rPr lang="vi-VN" sz="2400" dirty="0"/>
            </a:br>
            <a:r>
              <a:rPr lang="vi-VN" sz="2400" dirty="0"/>
              <a:t/>
            </a:r>
            <a:br>
              <a:rPr lang="vi-VN" sz="2400" dirty="0"/>
            </a:br>
            <a:r>
              <a:rPr lang="vi-VN" sz="2400" dirty="0"/>
              <a:t>2. should/ do / you / your homework / to / go / school / before / you</a:t>
            </a:r>
            <a:br>
              <a:rPr lang="vi-VN" sz="2400" dirty="0"/>
            </a:br>
            <a:endParaRPr lang="en-US" sz="2400" dirty="0">
              <a:latin typeface="Times New Roman" pitchFamily="18" charset="0"/>
              <a:cs typeface="Times New Roman" pitchFamily="18" charset="0"/>
            </a:endParaRPr>
          </a:p>
        </p:txBody>
      </p:sp>
      <p:sp>
        <p:nvSpPr>
          <p:cNvPr id="13" name="TextBox 12"/>
          <p:cNvSpPr txBox="1"/>
          <p:nvPr/>
        </p:nvSpPr>
        <p:spPr>
          <a:xfrm>
            <a:off x="1752600" y="-76200"/>
            <a:ext cx="5638800" cy="523220"/>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ONLINE TEST 1</a:t>
            </a:r>
            <a:endParaRPr lang="en-US" sz="2800" b="1" dirty="0">
              <a:solidFill>
                <a:srgbClr val="FF0000"/>
              </a:solidFill>
              <a:latin typeface="Times New Roman" pitchFamily="18" charset="0"/>
              <a:cs typeface="Times New Roman" pitchFamily="18" charset="0"/>
            </a:endParaRPr>
          </a:p>
        </p:txBody>
      </p:sp>
      <p:sp>
        <p:nvSpPr>
          <p:cNvPr id="15" name="TextBox 14"/>
          <p:cNvSpPr txBox="1"/>
          <p:nvPr/>
        </p:nvSpPr>
        <p:spPr>
          <a:xfrm>
            <a:off x="395536" y="1752600"/>
            <a:ext cx="7776864" cy="523220"/>
          </a:xfrm>
          <a:prstGeom prst="rect">
            <a:avLst/>
          </a:prstGeom>
          <a:noFill/>
        </p:spPr>
        <p:txBody>
          <a:bodyPr wrap="square" rtlCol="0">
            <a:spAutoFit/>
          </a:bodyPr>
          <a:lstStyle/>
          <a:p>
            <a:r>
              <a:rPr lang="vi-VN" sz="2800" b="1" dirty="0">
                <a:solidFill>
                  <a:srgbClr val="FF0000"/>
                </a:solidFill>
                <a:latin typeface="+mj-lt"/>
              </a:rPr>
              <a:t>How often do you go camping?</a:t>
            </a:r>
          </a:p>
        </p:txBody>
      </p:sp>
      <p:sp>
        <p:nvSpPr>
          <p:cNvPr id="16" name="TextBox 15"/>
          <p:cNvSpPr txBox="1"/>
          <p:nvPr/>
        </p:nvSpPr>
        <p:spPr>
          <a:xfrm>
            <a:off x="287524" y="2938790"/>
            <a:ext cx="8568952" cy="523220"/>
          </a:xfrm>
          <a:prstGeom prst="rect">
            <a:avLst/>
          </a:prstGeom>
          <a:noFill/>
        </p:spPr>
        <p:txBody>
          <a:bodyPr wrap="square" rtlCol="0">
            <a:spAutoFit/>
          </a:bodyPr>
          <a:lstStyle/>
          <a:p>
            <a:r>
              <a:rPr lang="vi-VN" sz="2800" b="1" dirty="0">
                <a:solidFill>
                  <a:srgbClr val="FF0000"/>
                </a:solidFill>
                <a:latin typeface="+mj-lt"/>
              </a:rPr>
              <a:t>You should do your homework before you go to school</a:t>
            </a:r>
            <a:r>
              <a:rPr lang="vi-VN" sz="2800" b="1" dirty="0" smtClean="0">
                <a:solidFill>
                  <a:srgbClr val="FF0000"/>
                </a:solidFill>
                <a:latin typeface="+mj-lt"/>
              </a:rPr>
              <a:t>.</a:t>
            </a:r>
            <a:endParaRPr lang="vi-VN" sz="2800" b="1" dirty="0">
              <a:solidFill>
                <a:srgbClr val="FF0000"/>
              </a:solidFill>
              <a:latin typeface="+mj-lt"/>
            </a:endParaRPr>
          </a:p>
        </p:txBody>
      </p:sp>
    </p:spTree>
    <p:extLst>
      <p:ext uri="{BB962C8B-B14F-4D97-AF65-F5344CB8AC3E}">
        <p14:creationId xmlns:p14="http://schemas.microsoft.com/office/powerpoint/2010/main" val="152067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16"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1567</TotalTime>
  <Words>596</Words>
  <Application>Microsoft Office PowerPoint</Application>
  <PresentationFormat>On-screen Show (4:3)</PresentationFormat>
  <Paragraphs>109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NGUYET</dc:creator>
  <cp:lastModifiedBy>Windows User</cp:lastModifiedBy>
  <cp:revision>113</cp:revision>
  <dcterms:created xsi:type="dcterms:W3CDTF">2006-08-16T00:00:00Z</dcterms:created>
  <dcterms:modified xsi:type="dcterms:W3CDTF">2020-03-24T09:19:47Z</dcterms:modified>
</cp:coreProperties>
</file>